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2808525" cy="30279975"/>
  <p:notesSz cx="6858000" cy="9144000"/>
  <p:defaultTextStyle>
    <a:defPPr>
      <a:defRPr lang="en-US"/>
    </a:defPPr>
    <a:lvl1pPr algn="l" rtl="0" fontAlgn="base">
      <a:spcBef>
        <a:spcPct val="0"/>
      </a:spcBef>
      <a:spcAft>
        <a:spcPct val="0"/>
      </a:spcAft>
      <a:defRPr sz="8200" kern="1200">
        <a:solidFill>
          <a:schemeClr val="tx1"/>
        </a:solidFill>
        <a:latin typeface="Arial" charset="0"/>
        <a:ea typeface="+mn-ea"/>
        <a:cs typeface="+mn-cs"/>
      </a:defRPr>
    </a:lvl1pPr>
    <a:lvl2pPr marL="457200" algn="l" rtl="0" fontAlgn="base">
      <a:spcBef>
        <a:spcPct val="0"/>
      </a:spcBef>
      <a:spcAft>
        <a:spcPct val="0"/>
      </a:spcAft>
      <a:defRPr sz="8200" kern="1200">
        <a:solidFill>
          <a:schemeClr val="tx1"/>
        </a:solidFill>
        <a:latin typeface="Arial" charset="0"/>
        <a:ea typeface="+mn-ea"/>
        <a:cs typeface="+mn-cs"/>
      </a:defRPr>
    </a:lvl2pPr>
    <a:lvl3pPr marL="914400" algn="l" rtl="0" fontAlgn="base">
      <a:spcBef>
        <a:spcPct val="0"/>
      </a:spcBef>
      <a:spcAft>
        <a:spcPct val="0"/>
      </a:spcAft>
      <a:defRPr sz="8200" kern="1200">
        <a:solidFill>
          <a:schemeClr val="tx1"/>
        </a:solidFill>
        <a:latin typeface="Arial" charset="0"/>
        <a:ea typeface="+mn-ea"/>
        <a:cs typeface="+mn-cs"/>
      </a:defRPr>
    </a:lvl3pPr>
    <a:lvl4pPr marL="1371600" algn="l" rtl="0" fontAlgn="base">
      <a:spcBef>
        <a:spcPct val="0"/>
      </a:spcBef>
      <a:spcAft>
        <a:spcPct val="0"/>
      </a:spcAft>
      <a:defRPr sz="8200" kern="1200">
        <a:solidFill>
          <a:schemeClr val="tx1"/>
        </a:solidFill>
        <a:latin typeface="Arial" charset="0"/>
        <a:ea typeface="+mn-ea"/>
        <a:cs typeface="+mn-cs"/>
      </a:defRPr>
    </a:lvl4pPr>
    <a:lvl5pPr marL="1828800" algn="l" rtl="0" fontAlgn="base">
      <a:spcBef>
        <a:spcPct val="0"/>
      </a:spcBef>
      <a:spcAft>
        <a:spcPct val="0"/>
      </a:spcAft>
      <a:defRPr sz="8200" kern="1200">
        <a:solidFill>
          <a:schemeClr val="tx1"/>
        </a:solidFill>
        <a:latin typeface="Arial" charset="0"/>
        <a:ea typeface="+mn-ea"/>
        <a:cs typeface="+mn-cs"/>
      </a:defRPr>
    </a:lvl5pPr>
    <a:lvl6pPr marL="2286000" algn="l" defTabSz="914400" rtl="0" eaLnBrk="1" latinLnBrk="0" hangingPunct="1">
      <a:defRPr sz="8200" kern="1200">
        <a:solidFill>
          <a:schemeClr val="tx1"/>
        </a:solidFill>
        <a:latin typeface="Arial" charset="0"/>
        <a:ea typeface="+mn-ea"/>
        <a:cs typeface="+mn-cs"/>
      </a:defRPr>
    </a:lvl6pPr>
    <a:lvl7pPr marL="2743200" algn="l" defTabSz="914400" rtl="0" eaLnBrk="1" latinLnBrk="0" hangingPunct="1">
      <a:defRPr sz="8200" kern="1200">
        <a:solidFill>
          <a:schemeClr val="tx1"/>
        </a:solidFill>
        <a:latin typeface="Arial" charset="0"/>
        <a:ea typeface="+mn-ea"/>
        <a:cs typeface="+mn-cs"/>
      </a:defRPr>
    </a:lvl7pPr>
    <a:lvl8pPr marL="3200400" algn="l" defTabSz="914400" rtl="0" eaLnBrk="1" latinLnBrk="0" hangingPunct="1">
      <a:defRPr sz="8200" kern="1200">
        <a:solidFill>
          <a:schemeClr val="tx1"/>
        </a:solidFill>
        <a:latin typeface="Arial" charset="0"/>
        <a:ea typeface="+mn-ea"/>
        <a:cs typeface="+mn-cs"/>
      </a:defRPr>
    </a:lvl8pPr>
    <a:lvl9pPr marL="3657600" algn="l" defTabSz="914400" rtl="0" eaLnBrk="1" latinLnBrk="0" hangingPunct="1">
      <a:defRPr sz="8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6EE652"/>
    <a:srgbClr val="99FF99"/>
    <a:srgbClr val="BBE0E3"/>
    <a:srgbClr val="FF6600"/>
    <a:srgbClr val="0000FF"/>
    <a:srgbClr val="66FF33"/>
    <a:srgbClr val="FFFF00"/>
    <a:srgbClr val="3399FF"/>
    <a:srgbClr val="66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40764" autoAdjust="0"/>
    <p:restoredTop sz="86403" autoAdjust="0"/>
  </p:normalViewPr>
  <p:slideViewPr>
    <p:cSldViewPr>
      <p:cViewPr>
        <p:scale>
          <a:sx n="33" d="100"/>
          <a:sy n="33" d="100"/>
        </p:scale>
        <p:origin x="1542" y="-78"/>
      </p:cViewPr>
      <p:guideLst>
        <p:guide orient="horz" pos="9537"/>
        <p:guide pos="13483"/>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666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42808525" cy="30279975"/>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417643" tIns="208822" rIns="417643" bIns="208822" rtlCol="0" anchor="ctr"/>
          <a:lstStyle/>
          <a:p>
            <a:pPr algn="ctr" eaLnBrk="1" latinLnBrk="0" hangingPunct="1"/>
            <a:endParaRPr kumimoji="0" lang="en-US"/>
          </a:p>
        </p:txBody>
      </p:sp>
      <p:sp useBgFill="1">
        <p:nvSpPr>
          <p:cNvPr id="13" name="Rounded Rectangle 12"/>
          <p:cNvSpPr/>
          <p:nvPr/>
        </p:nvSpPr>
        <p:spPr>
          <a:xfrm>
            <a:off x="305769" y="307990"/>
            <a:ext cx="42196977" cy="2954792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9" name="Subtitle 8"/>
          <p:cNvSpPr>
            <a:spLocks noGrp="1"/>
          </p:cNvSpPr>
          <p:nvPr>
            <p:ph type="subTitle" idx="1"/>
          </p:nvPr>
        </p:nvSpPr>
        <p:spPr>
          <a:xfrm>
            <a:off x="6064541" y="14130655"/>
            <a:ext cx="29965968" cy="7065328"/>
          </a:xfrm>
        </p:spPr>
        <p:txBody>
          <a:bodyPr/>
          <a:lstStyle>
            <a:lvl1pPr marL="0" indent="0" algn="ctr">
              <a:buNone/>
              <a:defRPr sz="11900">
                <a:solidFill>
                  <a:schemeClr val="tx2"/>
                </a:solidFill>
              </a:defRPr>
            </a:lvl1pPr>
            <a:lvl2pPr marL="2088215" indent="0" algn="ctr">
              <a:buNone/>
            </a:lvl2pPr>
            <a:lvl3pPr marL="4176431" indent="0" algn="ctr">
              <a:buNone/>
            </a:lvl3pPr>
            <a:lvl4pPr marL="6264646" indent="0" algn="ctr">
              <a:buNone/>
            </a:lvl4pPr>
            <a:lvl5pPr marL="8352861" indent="0" algn="ctr">
              <a:buNone/>
            </a:lvl5pPr>
            <a:lvl6pPr marL="10441076" indent="0" algn="ctr">
              <a:buNone/>
            </a:lvl6pPr>
            <a:lvl7pPr marL="12529292" indent="0" algn="ctr">
              <a:buNone/>
            </a:lvl7pPr>
            <a:lvl8pPr marL="14617507" indent="0" algn="ctr">
              <a:buNone/>
            </a:lvl8pPr>
            <a:lvl9pPr marL="16705722"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6400">
                <a:solidFill>
                  <a:srgbClr val="FFFFFF"/>
                </a:solidFill>
              </a:defRPr>
            </a:lvl1pPr>
          </a:lstStyle>
          <a:p>
            <a:fld id="{899B629B-D6B2-4237-9B9E-9697BAF7D587}" type="slidenum">
              <a:rPr lang="en-US" smtClean="0"/>
              <a:pPr/>
              <a:t>‹#›</a:t>
            </a:fld>
            <a:endParaRPr lang="en-US"/>
          </a:p>
        </p:txBody>
      </p:sp>
      <p:sp>
        <p:nvSpPr>
          <p:cNvPr id="7" name="Rectangle 6"/>
          <p:cNvSpPr/>
          <p:nvPr/>
        </p:nvSpPr>
        <p:spPr>
          <a:xfrm>
            <a:off x="294620" y="6399078"/>
            <a:ext cx="42235203" cy="674367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10" name="Rectangle 9"/>
          <p:cNvSpPr/>
          <p:nvPr/>
        </p:nvSpPr>
        <p:spPr>
          <a:xfrm>
            <a:off x="294620" y="6166907"/>
            <a:ext cx="42235203" cy="532394"/>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11" name="Rectangle 10"/>
          <p:cNvSpPr/>
          <p:nvPr/>
        </p:nvSpPr>
        <p:spPr>
          <a:xfrm>
            <a:off x="294620" y="13142732"/>
            <a:ext cx="42235203" cy="488029"/>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8" name="Title 7"/>
          <p:cNvSpPr>
            <a:spLocks noGrp="1"/>
          </p:cNvSpPr>
          <p:nvPr>
            <p:ph type="ctrTitle"/>
          </p:nvPr>
        </p:nvSpPr>
        <p:spPr>
          <a:xfrm>
            <a:off x="2140426" y="6649101"/>
            <a:ext cx="38527673" cy="6490569"/>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88A1-1E75-4219-977B-2860C6A58B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036180" y="1212619"/>
            <a:ext cx="9417876" cy="25836108"/>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280852" y="1212614"/>
            <a:ext cx="26041853" cy="25836108"/>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D735F-0D2B-4FD0-8DCE-9DCEA47CA3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85B79-3303-4D00-939E-4E767BBDAAAE}" type="slidenum">
              <a:rPr lang="en-US" smtClean="0"/>
              <a:pPr/>
              <a:t>‹#›</a:t>
            </a:fld>
            <a:endParaRPr lang="en-US"/>
          </a:p>
        </p:txBody>
      </p:sp>
      <p:sp>
        <p:nvSpPr>
          <p:cNvPr id="8" name="Content Placeholder 7"/>
          <p:cNvSpPr>
            <a:spLocks noGrp="1"/>
          </p:cNvSpPr>
          <p:nvPr>
            <p:ph sz="quarter" idx="1"/>
          </p:nvPr>
        </p:nvSpPr>
        <p:spPr>
          <a:xfrm>
            <a:off x="4280853" y="6392439"/>
            <a:ext cx="36387246" cy="2018665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42808525" cy="30279975"/>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417643" tIns="208822" rIns="417643" bIns="208822" rtlCol="0" anchor="ctr"/>
          <a:lstStyle/>
          <a:p>
            <a:pPr algn="ctr" eaLnBrk="1" latinLnBrk="0" hangingPunct="1"/>
            <a:endParaRPr kumimoji="0" lang="en-US"/>
          </a:p>
        </p:txBody>
      </p:sp>
      <p:sp useBgFill="1">
        <p:nvSpPr>
          <p:cNvPr id="10" name="Rounded Rectangle 9"/>
          <p:cNvSpPr/>
          <p:nvPr/>
        </p:nvSpPr>
        <p:spPr>
          <a:xfrm>
            <a:off x="305769" y="307990"/>
            <a:ext cx="42196977" cy="2954792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2" name="Title 1"/>
          <p:cNvSpPr>
            <a:spLocks noGrp="1"/>
          </p:cNvSpPr>
          <p:nvPr>
            <p:ph type="title"/>
          </p:nvPr>
        </p:nvSpPr>
        <p:spPr>
          <a:xfrm>
            <a:off x="3381579" y="4205555"/>
            <a:ext cx="36387246" cy="6013939"/>
          </a:xfrm>
        </p:spPr>
        <p:txBody>
          <a:bodyPr anchor="b" anchorCtr="0"/>
          <a:lstStyle>
            <a:lvl1pPr algn="l">
              <a:buNone/>
              <a:defRPr sz="183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381579" y="11249854"/>
            <a:ext cx="36387246" cy="5908798"/>
          </a:xfrm>
        </p:spPr>
        <p:txBody>
          <a:bodyPr anchor="t" anchorCtr="0"/>
          <a:lstStyle>
            <a:lvl1pPr marL="0" indent="0">
              <a:buNone/>
              <a:defRPr sz="11000">
                <a:solidFill>
                  <a:schemeClr val="tx1">
                    <a:tint val="75000"/>
                  </a:schemeClr>
                </a:solidFill>
              </a:defRPr>
            </a:lvl1pPr>
            <a:lvl2pPr>
              <a:buNone/>
              <a:defRPr sz="8200">
                <a:solidFill>
                  <a:schemeClr val="tx1">
                    <a:tint val="75000"/>
                  </a:schemeClr>
                </a:solidFill>
              </a:defRPr>
            </a:lvl2pPr>
            <a:lvl3pPr>
              <a:buNone/>
              <a:defRPr sz="7300">
                <a:solidFill>
                  <a:schemeClr val="tx1">
                    <a:tint val="75000"/>
                  </a:schemeClr>
                </a:solidFill>
              </a:defRPr>
            </a:lvl3pPr>
            <a:lvl4pPr>
              <a:buNone/>
              <a:defRPr sz="6400">
                <a:solidFill>
                  <a:schemeClr val="tx1">
                    <a:tint val="75000"/>
                  </a:schemeClr>
                </a:solidFill>
              </a:defRPr>
            </a:lvl4pPr>
            <a:lvl5pPr>
              <a:buNone/>
              <a:defRPr sz="6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3745746" y="27251978"/>
            <a:ext cx="18728730" cy="2018665"/>
          </a:xfrm>
        </p:spPr>
        <p:txBody>
          <a:bodyPr/>
          <a:lstStyle/>
          <a:p>
            <a:endParaRPr lang="en-US"/>
          </a:p>
        </p:txBody>
      </p:sp>
      <p:sp>
        <p:nvSpPr>
          <p:cNvPr id="7" name="Rectangle 6"/>
          <p:cNvSpPr/>
          <p:nvPr/>
        </p:nvSpPr>
        <p:spPr>
          <a:xfrm flipV="1">
            <a:off x="324961" y="10494365"/>
            <a:ext cx="42197647" cy="403733"/>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8" name="Rectangle 7"/>
          <p:cNvSpPr/>
          <p:nvPr/>
        </p:nvSpPr>
        <p:spPr>
          <a:xfrm>
            <a:off x="323716" y="10338265"/>
            <a:ext cx="42198892" cy="201862"/>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9" name="Rectangle 8"/>
          <p:cNvSpPr/>
          <p:nvPr/>
        </p:nvSpPr>
        <p:spPr>
          <a:xfrm>
            <a:off x="319783" y="10900791"/>
            <a:ext cx="42202825" cy="20186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6" name="Slide Number Placeholder 5"/>
          <p:cNvSpPr>
            <a:spLocks noGrp="1"/>
          </p:cNvSpPr>
          <p:nvPr>
            <p:ph type="sldNum" sz="quarter" idx="12"/>
          </p:nvPr>
        </p:nvSpPr>
        <p:spPr>
          <a:xfrm>
            <a:off x="684937" y="27413471"/>
            <a:ext cx="2140426" cy="2018665"/>
          </a:xfrm>
        </p:spPr>
        <p:txBody>
          <a:bodyPr/>
          <a:lstStyle/>
          <a:p>
            <a:fld id="{A861789A-84D7-4DF9-90E2-89181389A5F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E35D6D-D0FD-4C8C-9177-D61C51FBA6CB}" type="slidenum">
              <a:rPr lang="en-US" smtClean="0"/>
              <a:pPr/>
              <a:t>‹#›</a:t>
            </a:fld>
            <a:endParaRPr lang="en-US"/>
          </a:p>
        </p:txBody>
      </p:sp>
      <p:sp>
        <p:nvSpPr>
          <p:cNvPr id="9" name="Content Placeholder 8"/>
          <p:cNvSpPr>
            <a:spLocks noGrp="1"/>
          </p:cNvSpPr>
          <p:nvPr>
            <p:ph sz="quarter" idx="1"/>
          </p:nvPr>
        </p:nvSpPr>
        <p:spPr>
          <a:xfrm>
            <a:off x="4280853" y="6392439"/>
            <a:ext cx="17551495" cy="2018665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23098767" y="6392439"/>
            <a:ext cx="17551495" cy="2018665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80853" y="1205591"/>
            <a:ext cx="36387246" cy="5046663"/>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280852" y="6392439"/>
            <a:ext cx="17480148" cy="3364442"/>
          </a:xfrm>
          <a:noFill/>
          <a:ln w="12700" cap="sq" cmpd="sng" algn="ctr">
            <a:noFill/>
            <a:prstDash val="solid"/>
          </a:ln>
        </p:spPr>
        <p:txBody>
          <a:bodyPr lIns="417643" anchor="b" anchorCtr="0">
            <a:noAutofit/>
          </a:bodyPr>
          <a:lstStyle>
            <a:lvl1pPr marL="0" indent="0">
              <a:buNone/>
              <a:defRPr sz="11000" b="1">
                <a:solidFill>
                  <a:schemeClr val="accent1"/>
                </a:solidFill>
                <a:latin typeface="+mj-lt"/>
                <a:ea typeface="+mj-ea"/>
                <a:cs typeface="+mj-cs"/>
              </a:defRPr>
            </a:lvl1pPr>
            <a:lvl2pPr>
              <a:buNone/>
              <a:defRPr sz="9100" b="1"/>
            </a:lvl2pPr>
            <a:lvl3pPr>
              <a:buNone/>
              <a:defRPr sz="8200" b="1"/>
            </a:lvl3pPr>
            <a:lvl4pPr>
              <a:buNone/>
              <a:defRPr sz="7300" b="1"/>
            </a:lvl4pPr>
            <a:lvl5pPr>
              <a:buNone/>
              <a:defRPr sz="73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23187951" y="6392439"/>
            <a:ext cx="17480148" cy="3364442"/>
          </a:xfrm>
          <a:noFill/>
          <a:ln w="12700" cap="sq" cmpd="sng" algn="ctr">
            <a:noFill/>
            <a:prstDash val="solid"/>
          </a:ln>
        </p:spPr>
        <p:txBody>
          <a:bodyPr lIns="417643" anchor="b" anchorCtr="0">
            <a:noAutofit/>
          </a:bodyPr>
          <a:lstStyle>
            <a:lvl1pPr marL="0" indent="0">
              <a:buNone/>
              <a:defRPr sz="11000" b="1">
                <a:solidFill>
                  <a:schemeClr val="accent1"/>
                </a:solidFill>
                <a:latin typeface="+mj-lt"/>
                <a:ea typeface="+mj-ea"/>
                <a:cs typeface="+mj-cs"/>
              </a:defRPr>
            </a:lvl1pPr>
            <a:lvl2pPr>
              <a:buNone/>
              <a:defRPr sz="9100" b="1"/>
            </a:lvl2pPr>
            <a:lvl3pPr>
              <a:buNone/>
              <a:defRPr sz="8200" b="1"/>
            </a:lvl3pPr>
            <a:lvl4pPr>
              <a:buNone/>
              <a:defRPr sz="7300" b="1"/>
            </a:lvl4pPr>
            <a:lvl5pPr>
              <a:buNone/>
              <a:defRPr sz="73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277CF1-1CD5-44FE-BBF9-A53B6355D94C}" type="slidenum">
              <a:rPr lang="en-US" smtClean="0"/>
              <a:pPr/>
              <a:t>‹#›</a:t>
            </a:fld>
            <a:endParaRPr lang="en-US"/>
          </a:p>
        </p:txBody>
      </p:sp>
      <p:sp>
        <p:nvSpPr>
          <p:cNvPr id="11" name="Content Placeholder 10"/>
          <p:cNvSpPr>
            <a:spLocks noGrp="1"/>
          </p:cNvSpPr>
          <p:nvPr>
            <p:ph sz="half" idx="2"/>
          </p:nvPr>
        </p:nvSpPr>
        <p:spPr>
          <a:xfrm>
            <a:off x="4280852" y="9925103"/>
            <a:ext cx="17480148" cy="17158653"/>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23187951" y="9925103"/>
            <a:ext cx="17480148" cy="17158653"/>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30E1AA-E553-4717-8CFE-4A57648B37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D9C8CA-4E4A-480E-ABF6-19DD2F6889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2808525" cy="30279975"/>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useBgFill="1">
        <p:nvSpPr>
          <p:cNvPr id="9" name="Rounded Rectangle 8"/>
          <p:cNvSpPr/>
          <p:nvPr/>
        </p:nvSpPr>
        <p:spPr>
          <a:xfrm>
            <a:off x="299660" y="307988"/>
            <a:ext cx="42196977" cy="2955325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2" name="Title 1"/>
          <p:cNvSpPr>
            <a:spLocks noGrp="1"/>
          </p:cNvSpPr>
          <p:nvPr>
            <p:ph type="title"/>
          </p:nvPr>
        </p:nvSpPr>
        <p:spPr>
          <a:xfrm>
            <a:off x="4280853" y="1205591"/>
            <a:ext cx="36387246" cy="5046663"/>
          </a:xfrm>
        </p:spPr>
        <p:txBody>
          <a:bodyPr anchor="b" anchorCtr="0"/>
          <a:lstStyle>
            <a:lvl1pPr algn="l">
              <a:buNone/>
              <a:defRPr sz="183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280852" y="7065327"/>
            <a:ext cx="8918443" cy="19850206"/>
          </a:xfrm>
        </p:spPr>
        <p:txBody>
          <a:bodyPr/>
          <a:lstStyle>
            <a:lvl1pPr marL="0" indent="0">
              <a:buNone/>
              <a:defRPr sz="8200"/>
            </a:lvl1pPr>
            <a:lvl2pPr>
              <a:buNone/>
              <a:defRPr sz="5500"/>
            </a:lvl2pPr>
            <a:lvl3pPr>
              <a:buNone/>
              <a:defRPr sz="4600"/>
            </a:lvl3pPr>
            <a:lvl4pPr>
              <a:buNone/>
              <a:defRPr sz="4100"/>
            </a:lvl4pPr>
            <a:lvl5pPr>
              <a:buNone/>
              <a:defRPr sz="41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2725F2-3A7F-4742-8E60-7A5CD335032C}" type="slidenum">
              <a:rPr lang="en-US" smtClean="0"/>
              <a:pPr/>
              <a:t>‹#›</a:t>
            </a:fld>
            <a:endParaRPr lang="en-US"/>
          </a:p>
        </p:txBody>
      </p:sp>
      <p:sp>
        <p:nvSpPr>
          <p:cNvPr id="11" name="Content Placeholder 10"/>
          <p:cNvSpPr>
            <a:spLocks noGrp="1"/>
          </p:cNvSpPr>
          <p:nvPr>
            <p:ph sz="quarter" idx="1"/>
          </p:nvPr>
        </p:nvSpPr>
        <p:spPr>
          <a:xfrm>
            <a:off x="13912771" y="7065327"/>
            <a:ext cx="26755328" cy="19850206"/>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80853" y="21637289"/>
            <a:ext cx="34246820" cy="2306047"/>
          </a:xfrm>
        </p:spPr>
        <p:txBody>
          <a:bodyPr anchor="ctr">
            <a:noAutofit/>
          </a:bodyPr>
          <a:lstStyle>
            <a:lvl1pPr algn="l">
              <a:buNone/>
              <a:defRPr sz="1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4280853" y="24044830"/>
            <a:ext cx="34246820" cy="3027998"/>
          </a:xfrm>
        </p:spPr>
        <p:txBody>
          <a:bodyPr/>
          <a:lstStyle>
            <a:lvl1pPr marL="0" indent="0">
              <a:buFontTx/>
              <a:buNone/>
              <a:defRPr sz="7300"/>
            </a:lvl1pPr>
            <a:lvl2pPr>
              <a:defRPr sz="5500"/>
            </a:lvl2pPr>
            <a:lvl3pPr>
              <a:defRPr sz="4600"/>
            </a:lvl3pPr>
            <a:lvl4pPr>
              <a:defRPr sz="4100"/>
            </a:lvl4pPr>
            <a:lvl5pPr>
              <a:defRPr sz="41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4280853" y="27251978"/>
            <a:ext cx="18193623" cy="2018665"/>
          </a:xfrm>
        </p:spPr>
        <p:txBody>
          <a:bodyPr/>
          <a:lstStyle/>
          <a:p>
            <a:endParaRPr lang="en-US"/>
          </a:p>
        </p:txBody>
      </p:sp>
      <p:sp>
        <p:nvSpPr>
          <p:cNvPr id="7" name="Slide Number Placeholder 6"/>
          <p:cNvSpPr>
            <a:spLocks noGrp="1"/>
          </p:cNvSpPr>
          <p:nvPr>
            <p:ph type="sldNum" sz="quarter" idx="12"/>
          </p:nvPr>
        </p:nvSpPr>
        <p:spPr>
          <a:xfrm>
            <a:off x="684937" y="27413471"/>
            <a:ext cx="2140426" cy="2018665"/>
          </a:xfrm>
        </p:spPr>
        <p:txBody>
          <a:bodyPr/>
          <a:lstStyle/>
          <a:p>
            <a:fld id="{C09D08D5-03FB-410E-A3CB-26BB7EEF39AB}" type="slidenum">
              <a:rPr lang="en-US" smtClean="0"/>
              <a:pPr/>
              <a:t>‹#›</a:t>
            </a:fld>
            <a:endParaRPr lang="en-US"/>
          </a:p>
        </p:txBody>
      </p:sp>
      <p:sp>
        <p:nvSpPr>
          <p:cNvPr id="11" name="Rectangle 10"/>
          <p:cNvSpPr/>
          <p:nvPr/>
        </p:nvSpPr>
        <p:spPr>
          <a:xfrm flipV="1">
            <a:off x="319786" y="20679196"/>
            <a:ext cx="42166397" cy="403733"/>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12" name="Rectangle 11"/>
          <p:cNvSpPr/>
          <p:nvPr/>
        </p:nvSpPr>
        <p:spPr>
          <a:xfrm>
            <a:off x="320729" y="20533137"/>
            <a:ext cx="42165456" cy="201862"/>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13" name="Rectangle 12"/>
          <p:cNvSpPr/>
          <p:nvPr/>
        </p:nvSpPr>
        <p:spPr>
          <a:xfrm>
            <a:off x="320738" y="21075112"/>
            <a:ext cx="42165447" cy="21549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3" name="Picture Placeholder 2"/>
          <p:cNvSpPr>
            <a:spLocks noGrp="1"/>
          </p:cNvSpPr>
          <p:nvPr>
            <p:ph type="pic" idx="1"/>
          </p:nvPr>
        </p:nvSpPr>
        <p:spPr>
          <a:xfrm>
            <a:off x="319793" y="294391"/>
            <a:ext cx="42143144" cy="20228706"/>
          </a:xfrm>
          <a:prstGeom prst="round2SameRect">
            <a:avLst>
              <a:gd name="adj1" fmla="val 7101"/>
              <a:gd name="adj2" fmla="val 0"/>
            </a:avLst>
          </a:prstGeom>
          <a:solidFill>
            <a:schemeClr val="bg2"/>
          </a:solidFill>
          <a:ln w="6350">
            <a:solidFill>
              <a:schemeClr val="tx1"/>
            </a:solidFill>
          </a:ln>
        </p:spPr>
        <p:txBody>
          <a:bodyPr/>
          <a:lstStyle>
            <a:lvl1pPr marL="0" indent="0">
              <a:buNone/>
              <a:defRPr sz="146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42808525" cy="30279975"/>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417643" tIns="208822" rIns="417643" bIns="208822" rtlCol="0" anchor="ctr"/>
          <a:lstStyle/>
          <a:p>
            <a:pPr algn="ctr" eaLnBrk="1" latinLnBrk="0" hangingPunct="1"/>
            <a:endParaRPr kumimoji="0" lang="en-US"/>
          </a:p>
        </p:txBody>
      </p:sp>
      <p:sp useBgFill="1">
        <p:nvSpPr>
          <p:cNvPr id="8" name="Rounded Rectangle 7"/>
          <p:cNvSpPr/>
          <p:nvPr/>
        </p:nvSpPr>
        <p:spPr>
          <a:xfrm>
            <a:off x="299660" y="307988"/>
            <a:ext cx="42196977" cy="2955325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417643" tIns="208822" rIns="417643" bIns="208822" anchor="ctr"/>
          <a:lstStyle/>
          <a:p>
            <a:pPr algn="ctr" eaLnBrk="1" latinLnBrk="0" hangingPunct="1"/>
            <a:endParaRPr kumimoji="0" lang="en-US"/>
          </a:p>
        </p:txBody>
      </p:sp>
      <p:sp>
        <p:nvSpPr>
          <p:cNvPr id="22" name="Title Placeholder 21"/>
          <p:cNvSpPr>
            <a:spLocks noGrp="1"/>
          </p:cNvSpPr>
          <p:nvPr>
            <p:ph type="title"/>
          </p:nvPr>
        </p:nvSpPr>
        <p:spPr>
          <a:xfrm>
            <a:off x="4280853" y="1212603"/>
            <a:ext cx="36387246" cy="5046663"/>
          </a:xfrm>
          <a:prstGeom prst="rect">
            <a:avLst/>
          </a:prstGeom>
        </p:spPr>
        <p:txBody>
          <a:bodyPr lIns="417643" tIns="208822" rIns="417643" bIns="417643"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280853" y="6392439"/>
            <a:ext cx="36387246" cy="20186650"/>
          </a:xfrm>
          <a:prstGeom prst="rect">
            <a:avLst/>
          </a:prstGeom>
        </p:spPr>
        <p:txBody>
          <a:bodyPr lIns="417643" tIns="208822" rIns="417643" bIns="208822">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28895754" y="27336089"/>
            <a:ext cx="11593976" cy="2102776"/>
          </a:xfrm>
          <a:prstGeom prst="rect">
            <a:avLst/>
          </a:prstGeom>
        </p:spPr>
        <p:txBody>
          <a:bodyPr lIns="417643" tIns="208822" rIns="417643" bIns="208822" anchor="ctr" anchorCtr="0"/>
          <a:lstStyle>
            <a:lvl1pPr algn="r" eaLnBrk="1" latinLnBrk="0" hangingPunct="1">
              <a:defRPr kumimoji="0" sz="6400">
                <a:solidFill>
                  <a:schemeClr val="tx2"/>
                </a:solidFill>
              </a:defRPr>
            </a:lvl1pPr>
          </a:lstStyle>
          <a:p>
            <a:endParaRPr lang="en-US"/>
          </a:p>
        </p:txBody>
      </p:sp>
      <p:sp>
        <p:nvSpPr>
          <p:cNvPr id="3" name="Footer Placeholder 2"/>
          <p:cNvSpPr>
            <a:spLocks noGrp="1"/>
          </p:cNvSpPr>
          <p:nvPr>
            <p:ph type="ftr" sz="quarter" idx="3"/>
          </p:nvPr>
        </p:nvSpPr>
        <p:spPr>
          <a:xfrm>
            <a:off x="4280852" y="27251978"/>
            <a:ext cx="18550361" cy="2018665"/>
          </a:xfrm>
          <a:prstGeom prst="rect">
            <a:avLst/>
          </a:prstGeom>
        </p:spPr>
        <p:txBody>
          <a:bodyPr lIns="417643" tIns="208822" rIns="417643" bIns="208822" anchor="ctr" anchorCtr="0"/>
          <a:lstStyle>
            <a:lvl1pPr eaLnBrk="1" latinLnBrk="0" hangingPunct="1">
              <a:defRPr kumimoji="0" sz="6400">
                <a:solidFill>
                  <a:schemeClr val="tx2"/>
                </a:solidFill>
              </a:defRPr>
            </a:lvl1pPr>
          </a:lstStyle>
          <a:p>
            <a:endParaRPr lang="en-US"/>
          </a:p>
        </p:txBody>
      </p:sp>
      <p:sp>
        <p:nvSpPr>
          <p:cNvPr id="23" name="Slide Number Placeholder 22"/>
          <p:cNvSpPr>
            <a:spLocks noGrp="1"/>
          </p:cNvSpPr>
          <p:nvPr>
            <p:ph type="sldNum" sz="quarter" idx="4"/>
          </p:nvPr>
        </p:nvSpPr>
        <p:spPr>
          <a:xfrm>
            <a:off x="684937" y="27420200"/>
            <a:ext cx="2140426" cy="2018665"/>
          </a:xfrm>
          <a:prstGeom prst="ellipse">
            <a:avLst/>
          </a:prstGeom>
          <a:solidFill>
            <a:schemeClr val="accent1"/>
          </a:solidFill>
        </p:spPr>
        <p:txBody>
          <a:bodyPr wrap="none" lIns="0" tIns="0" rIns="0" bIns="0" anchor="ctr" anchorCtr="1">
            <a:noAutofit/>
          </a:bodyPr>
          <a:lstStyle>
            <a:lvl1pPr algn="ctr" eaLnBrk="1" latinLnBrk="0" hangingPunct="1">
              <a:defRPr kumimoji="0" sz="6400">
                <a:solidFill>
                  <a:srgbClr val="FFFFFF"/>
                </a:solidFill>
                <a:latin typeface="+mj-lt"/>
                <a:ea typeface="+mj-ea"/>
                <a:cs typeface="+mj-cs"/>
              </a:defRPr>
            </a:lvl1pPr>
          </a:lstStyle>
          <a:p>
            <a:fld id="{DC408992-2D12-458F-A262-7092225BFC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18300" kern="1200">
          <a:solidFill>
            <a:schemeClr val="tx2"/>
          </a:solidFill>
          <a:latin typeface="+mj-lt"/>
          <a:ea typeface="+mj-ea"/>
          <a:cs typeface="+mj-cs"/>
        </a:defRPr>
      </a:lvl1pPr>
    </p:titleStyle>
    <p:bodyStyle>
      <a:lvl1pPr marL="1252929" indent="-1252929" algn="l" rtl="0" eaLnBrk="1" latinLnBrk="0" hangingPunct="1">
        <a:spcBef>
          <a:spcPts val="2649"/>
        </a:spcBef>
        <a:buClr>
          <a:schemeClr val="accent1"/>
        </a:buClr>
        <a:buSzPct val="85000"/>
        <a:buFont typeface="Wingdings 2"/>
        <a:buChar char=""/>
        <a:defRPr kumimoji="0" sz="11900" kern="1200">
          <a:solidFill>
            <a:schemeClr val="tx1"/>
          </a:solidFill>
          <a:latin typeface="+mn-lt"/>
          <a:ea typeface="+mn-ea"/>
          <a:cs typeface="+mn-cs"/>
        </a:defRPr>
      </a:lvl1pPr>
      <a:lvl2pPr marL="2505858" indent="-1044108" algn="l" rtl="0" eaLnBrk="1" latinLnBrk="0" hangingPunct="1">
        <a:spcBef>
          <a:spcPts val="1690"/>
        </a:spcBef>
        <a:buClr>
          <a:schemeClr val="accent2"/>
        </a:buClr>
        <a:buSzPct val="85000"/>
        <a:buFont typeface="Wingdings 2"/>
        <a:buChar char=""/>
        <a:defRPr kumimoji="0" sz="11000" kern="1200">
          <a:solidFill>
            <a:schemeClr val="tx1"/>
          </a:solidFill>
          <a:latin typeface="+mn-lt"/>
          <a:ea typeface="+mn-ea"/>
          <a:cs typeface="+mn-cs"/>
        </a:defRPr>
      </a:lvl2pPr>
      <a:lvl3pPr marL="3758788" indent="-1044108" algn="l" rtl="0" eaLnBrk="1" latinLnBrk="0" hangingPunct="1">
        <a:spcBef>
          <a:spcPts val="1690"/>
        </a:spcBef>
        <a:buClr>
          <a:schemeClr val="accent1">
            <a:tint val="60000"/>
          </a:schemeClr>
        </a:buClr>
        <a:buSzPct val="85000"/>
        <a:buFont typeface="Wingdings 2"/>
        <a:buChar char=""/>
        <a:defRPr kumimoji="0" sz="9100" kern="1200">
          <a:solidFill>
            <a:schemeClr val="tx1"/>
          </a:solidFill>
          <a:latin typeface="+mn-lt"/>
          <a:ea typeface="+mn-ea"/>
          <a:cs typeface="+mn-cs"/>
        </a:defRPr>
      </a:lvl3pPr>
      <a:lvl4pPr marL="5011717" indent="-1044108" algn="l" rtl="0" eaLnBrk="1" latinLnBrk="0" hangingPunct="1">
        <a:spcBef>
          <a:spcPts val="1690"/>
        </a:spcBef>
        <a:buClr>
          <a:schemeClr val="accent3"/>
        </a:buClr>
        <a:buSzPct val="80000"/>
        <a:buFont typeface="Wingdings 2"/>
        <a:buChar char=""/>
        <a:defRPr kumimoji="0" sz="9100" kern="1200">
          <a:solidFill>
            <a:schemeClr val="tx1"/>
          </a:solidFill>
          <a:latin typeface="+mn-lt"/>
          <a:ea typeface="+mn-ea"/>
          <a:cs typeface="+mn-cs"/>
        </a:defRPr>
      </a:lvl4pPr>
      <a:lvl5pPr marL="6264646" indent="-1044108" algn="l" rtl="0" eaLnBrk="1" latinLnBrk="0" hangingPunct="1">
        <a:spcBef>
          <a:spcPts val="1690"/>
        </a:spcBef>
        <a:buClr>
          <a:schemeClr val="accent3"/>
        </a:buClr>
        <a:buFontTx/>
        <a:buChar char="o"/>
        <a:defRPr kumimoji="0" sz="9100" kern="1200">
          <a:solidFill>
            <a:schemeClr val="tx1"/>
          </a:solidFill>
          <a:latin typeface="+mn-lt"/>
          <a:ea typeface="+mn-ea"/>
          <a:cs typeface="+mn-cs"/>
        </a:defRPr>
      </a:lvl5pPr>
      <a:lvl6pPr marL="7517575" indent="-1044108" algn="l" rtl="0" eaLnBrk="1" latinLnBrk="0" hangingPunct="1">
        <a:spcBef>
          <a:spcPts val="1690"/>
        </a:spcBef>
        <a:buClr>
          <a:schemeClr val="accent3"/>
        </a:buClr>
        <a:buChar char="•"/>
        <a:defRPr kumimoji="0" sz="8200" kern="1200" baseline="0">
          <a:solidFill>
            <a:schemeClr val="tx1"/>
          </a:solidFill>
          <a:latin typeface="+mn-lt"/>
          <a:ea typeface="+mn-ea"/>
          <a:cs typeface="+mn-cs"/>
        </a:defRPr>
      </a:lvl6pPr>
      <a:lvl7pPr marL="8770504" indent="-1044108" algn="l" rtl="0" eaLnBrk="1" latinLnBrk="0" hangingPunct="1">
        <a:spcBef>
          <a:spcPts val="1690"/>
        </a:spcBef>
        <a:buClr>
          <a:schemeClr val="accent2"/>
        </a:buClr>
        <a:buChar char="•"/>
        <a:defRPr kumimoji="0" sz="8200" kern="1200">
          <a:solidFill>
            <a:schemeClr val="tx1"/>
          </a:solidFill>
          <a:latin typeface="+mn-lt"/>
          <a:ea typeface="+mn-ea"/>
          <a:cs typeface="+mn-cs"/>
        </a:defRPr>
      </a:lvl7pPr>
      <a:lvl8pPr marL="10023433" indent="-1044108" algn="l" rtl="0" eaLnBrk="1" latinLnBrk="0" hangingPunct="1">
        <a:spcBef>
          <a:spcPts val="1690"/>
        </a:spcBef>
        <a:buClr>
          <a:schemeClr val="accent1">
            <a:tint val="60000"/>
          </a:schemeClr>
        </a:buClr>
        <a:buChar char="•"/>
        <a:defRPr kumimoji="0" sz="8200" kern="1200">
          <a:solidFill>
            <a:schemeClr val="tx1"/>
          </a:solidFill>
          <a:latin typeface="+mn-lt"/>
          <a:ea typeface="+mn-ea"/>
          <a:cs typeface="+mn-cs"/>
        </a:defRPr>
      </a:lvl8pPr>
      <a:lvl9pPr marL="11276363" indent="-1044108" algn="l" rtl="0" eaLnBrk="1" latinLnBrk="0" hangingPunct="1">
        <a:spcBef>
          <a:spcPts val="1690"/>
        </a:spcBef>
        <a:buClr>
          <a:schemeClr val="accent2">
            <a:tint val="60000"/>
          </a:schemeClr>
        </a:buClr>
        <a:buChar char="•"/>
        <a:defRPr kumimoji="0" sz="82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088215" algn="l" rtl="0" eaLnBrk="1" latinLnBrk="0" hangingPunct="1">
        <a:defRPr kumimoji="0" kern="1200">
          <a:solidFill>
            <a:schemeClr val="tx1"/>
          </a:solidFill>
          <a:latin typeface="+mn-lt"/>
          <a:ea typeface="+mn-ea"/>
          <a:cs typeface="+mn-cs"/>
        </a:defRPr>
      </a:lvl2pPr>
      <a:lvl3pPr marL="4176431" algn="l" rtl="0" eaLnBrk="1" latinLnBrk="0" hangingPunct="1">
        <a:defRPr kumimoji="0" kern="1200">
          <a:solidFill>
            <a:schemeClr val="tx1"/>
          </a:solidFill>
          <a:latin typeface="+mn-lt"/>
          <a:ea typeface="+mn-ea"/>
          <a:cs typeface="+mn-cs"/>
        </a:defRPr>
      </a:lvl3pPr>
      <a:lvl4pPr marL="6264646" algn="l" rtl="0" eaLnBrk="1" latinLnBrk="0" hangingPunct="1">
        <a:defRPr kumimoji="0" kern="1200">
          <a:solidFill>
            <a:schemeClr val="tx1"/>
          </a:solidFill>
          <a:latin typeface="+mn-lt"/>
          <a:ea typeface="+mn-ea"/>
          <a:cs typeface="+mn-cs"/>
        </a:defRPr>
      </a:lvl4pPr>
      <a:lvl5pPr marL="8352861" algn="l" rtl="0" eaLnBrk="1" latinLnBrk="0" hangingPunct="1">
        <a:defRPr kumimoji="0" kern="1200">
          <a:solidFill>
            <a:schemeClr val="tx1"/>
          </a:solidFill>
          <a:latin typeface="+mn-lt"/>
          <a:ea typeface="+mn-ea"/>
          <a:cs typeface="+mn-cs"/>
        </a:defRPr>
      </a:lvl5pPr>
      <a:lvl6pPr marL="10441076" algn="l" rtl="0" eaLnBrk="1" latinLnBrk="0" hangingPunct="1">
        <a:defRPr kumimoji="0" kern="1200">
          <a:solidFill>
            <a:schemeClr val="tx1"/>
          </a:solidFill>
          <a:latin typeface="+mn-lt"/>
          <a:ea typeface="+mn-ea"/>
          <a:cs typeface="+mn-cs"/>
        </a:defRPr>
      </a:lvl6pPr>
      <a:lvl7pPr marL="12529292" algn="l" rtl="0" eaLnBrk="1" latinLnBrk="0" hangingPunct="1">
        <a:defRPr kumimoji="0" kern="1200">
          <a:solidFill>
            <a:schemeClr val="tx1"/>
          </a:solidFill>
          <a:latin typeface="+mn-lt"/>
          <a:ea typeface="+mn-ea"/>
          <a:cs typeface="+mn-cs"/>
        </a:defRPr>
      </a:lvl7pPr>
      <a:lvl8pPr marL="14617507" algn="l" rtl="0" eaLnBrk="1" latinLnBrk="0" hangingPunct="1">
        <a:defRPr kumimoji="0" kern="1200">
          <a:solidFill>
            <a:schemeClr val="tx1"/>
          </a:solidFill>
          <a:latin typeface="+mn-lt"/>
          <a:ea typeface="+mn-ea"/>
          <a:cs typeface="+mn-cs"/>
        </a:defRPr>
      </a:lvl8pPr>
      <a:lvl9pPr marL="1670572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AutoShape 12"/>
          <p:cNvSpPr>
            <a:spLocks noChangeArrowheads="1"/>
          </p:cNvSpPr>
          <p:nvPr/>
        </p:nvSpPr>
        <p:spPr bwMode="auto">
          <a:xfrm>
            <a:off x="14260462" y="5853047"/>
            <a:ext cx="14287600" cy="23003036"/>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defTabSz="4176713"/>
            <a:endParaRPr lang="en-GB" sz="2800" dirty="0"/>
          </a:p>
        </p:txBody>
      </p:sp>
      <p:sp>
        <p:nvSpPr>
          <p:cNvPr id="2052" name="Rectangle 4"/>
          <p:cNvSpPr>
            <a:spLocks noChangeArrowheads="1"/>
          </p:cNvSpPr>
          <p:nvPr/>
        </p:nvSpPr>
        <p:spPr bwMode="auto">
          <a:xfrm>
            <a:off x="10163175" y="923825"/>
            <a:ext cx="22385415" cy="3982971"/>
          </a:xfrm>
          <a:prstGeom prst="rect">
            <a:avLst/>
          </a:prstGeom>
          <a:noFill/>
          <a:ln w="9525">
            <a:noFill/>
            <a:miter lim="800000"/>
            <a:headEnd/>
            <a:tailEnd/>
          </a:ln>
          <a:effectLst/>
        </p:spPr>
        <p:txBody>
          <a:bodyPr lIns="91092" tIns="46800" rIns="91092" bIns="46800"/>
          <a:lstStyle/>
          <a:p>
            <a:pPr algn="ctr" defTabSz="4176713">
              <a:lnSpc>
                <a:spcPct val="83000"/>
              </a:lnSpc>
            </a:pPr>
            <a:r>
              <a:rPr lang="en-GB" sz="8800" dirty="0" smtClean="0">
                <a:solidFill>
                  <a:schemeClr val="accent2"/>
                </a:solidFill>
                <a:effectLst>
                  <a:outerShdw blurRad="38100" dist="38100" dir="2700000" algn="tl">
                    <a:srgbClr val="C0C0C0"/>
                  </a:outerShdw>
                </a:effectLst>
                <a:latin typeface="Times New Roman" pitchFamily="18" charset="0"/>
              </a:rPr>
              <a:t>Collaborative Behaviour of Academic Libraries: The Case of Library Consortia </a:t>
            </a:r>
            <a:r>
              <a:rPr lang="en-GB" sz="8800" dirty="0">
                <a:solidFill>
                  <a:schemeClr val="accent2"/>
                </a:solidFill>
                <a:effectLst>
                  <a:outerShdw blurRad="38100" dist="38100" dir="2700000" algn="tl">
                    <a:srgbClr val="C0C0C0"/>
                  </a:outerShdw>
                </a:effectLst>
                <a:latin typeface="Times New Roman" pitchFamily="18" charset="0"/>
              </a:rPr>
              <a:t>in the Philippines  </a:t>
            </a:r>
          </a:p>
          <a:p>
            <a:pPr algn="ctr" defTabSz="4176713">
              <a:lnSpc>
                <a:spcPct val="83000"/>
              </a:lnSpc>
              <a:spcBef>
                <a:spcPct val="40000"/>
              </a:spcBef>
            </a:pPr>
            <a:r>
              <a:rPr lang="en-GB" sz="4400" dirty="0" smtClean="0">
                <a:effectLst>
                  <a:outerShdw blurRad="38100" dist="38100" dir="2700000" algn="tl">
                    <a:srgbClr val="C0C0C0"/>
                  </a:outerShdw>
                </a:effectLst>
                <a:latin typeface="Verdana" pitchFamily="34" charset="0"/>
              </a:rPr>
              <a:t>Nora </a:t>
            </a:r>
            <a:r>
              <a:rPr lang="en-GB" sz="4400" dirty="0">
                <a:effectLst>
                  <a:outerShdw blurRad="38100" dist="38100" dir="2700000" algn="tl">
                    <a:srgbClr val="C0C0C0"/>
                  </a:outerShdw>
                </a:effectLst>
                <a:latin typeface="Verdana" pitchFamily="34" charset="0"/>
              </a:rPr>
              <a:t>G. </a:t>
            </a:r>
            <a:r>
              <a:rPr lang="en-GB" sz="4400" dirty="0" err="1" smtClean="0">
                <a:effectLst>
                  <a:outerShdw blurRad="38100" dist="38100" dir="2700000" algn="tl">
                    <a:srgbClr val="C0C0C0"/>
                  </a:outerShdw>
                </a:effectLst>
                <a:latin typeface="Verdana" pitchFamily="34" charset="0"/>
              </a:rPr>
              <a:t>Agustero</a:t>
            </a:r>
            <a:endParaRPr lang="en-GB" sz="4400" dirty="0" smtClean="0">
              <a:effectLst>
                <a:outerShdw blurRad="38100" dist="38100" dir="2700000" algn="tl">
                  <a:srgbClr val="C0C0C0"/>
                </a:outerShdw>
              </a:effectLst>
              <a:latin typeface="Verdana" pitchFamily="34" charset="0"/>
            </a:endParaRPr>
          </a:p>
          <a:p>
            <a:pPr algn="ctr" defTabSz="4176713">
              <a:lnSpc>
                <a:spcPct val="83000"/>
              </a:lnSpc>
              <a:spcBef>
                <a:spcPct val="40000"/>
              </a:spcBef>
            </a:pPr>
            <a:r>
              <a:rPr lang="en-GB" sz="4400" dirty="0" smtClean="0">
                <a:effectLst>
                  <a:outerShdw blurRad="38100" dist="38100" dir="2700000" algn="tl">
                    <a:srgbClr val="C0C0C0"/>
                  </a:outerShdw>
                </a:effectLst>
                <a:latin typeface="Verdana" pitchFamily="34" charset="0"/>
              </a:rPr>
              <a:t>Research Supervisors: Prof. Sheila </a:t>
            </a:r>
            <a:r>
              <a:rPr lang="en-GB" sz="4400" dirty="0">
                <a:effectLst>
                  <a:outerShdw blurRad="38100" dist="38100" dir="2700000" algn="tl">
                    <a:srgbClr val="C0C0C0"/>
                  </a:outerShdw>
                </a:effectLst>
                <a:latin typeface="Verdana" pitchFamily="34" charset="0"/>
              </a:rPr>
              <a:t>M. </a:t>
            </a:r>
            <a:r>
              <a:rPr lang="en-GB" sz="4400" dirty="0" err="1">
                <a:effectLst>
                  <a:outerShdw blurRad="38100" dist="38100" dir="2700000" algn="tl">
                    <a:srgbClr val="C0C0C0"/>
                  </a:outerShdw>
                </a:effectLst>
                <a:latin typeface="Verdana" pitchFamily="34" charset="0"/>
              </a:rPr>
              <a:t>Corrall</a:t>
            </a:r>
            <a:r>
              <a:rPr lang="en-GB" sz="4400" dirty="0">
                <a:effectLst>
                  <a:outerShdw blurRad="38100" dist="38100" dir="2700000" algn="tl">
                    <a:srgbClr val="C0C0C0"/>
                  </a:outerShdw>
                </a:effectLst>
                <a:latin typeface="Verdana" pitchFamily="34" charset="0"/>
              </a:rPr>
              <a:t> and </a:t>
            </a:r>
            <a:r>
              <a:rPr lang="en-GB" sz="4400" dirty="0" smtClean="0">
                <a:effectLst>
                  <a:outerShdw blurRad="38100" dist="38100" dir="2700000" algn="tl">
                    <a:srgbClr val="C0C0C0"/>
                  </a:outerShdw>
                </a:effectLst>
                <a:latin typeface="Verdana" pitchFamily="34" charset="0"/>
              </a:rPr>
              <a:t>Dr. Andrew </a:t>
            </a:r>
            <a:r>
              <a:rPr lang="en-GB" sz="4400" dirty="0">
                <a:effectLst>
                  <a:outerShdw blurRad="38100" dist="38100" dir="2700000" algn="tl">
                    <a:srgbClr val="C0C0C0"/>
                  </a:outerShdw>
                </a:effectLst>
                <a:latin typeface="Verdana" pitchFamily="34" charset="0"/>
              </a:rPr>
              <a:t>M. Cox</a:t>
            </a:r>
            <a:endParaRPr lang="en-US" sz="4400" i="1" dirty="0"/>
          </a:p>
        </p:txBody>
      </p:sp>
      <p:sp>
        <p:nvSpPr>
          <p:cNvPr id="2059" name="AutoShape 11"/>
          <p:cNvSpPr>
            <a:spLocks noChangeArrowheads="1"/>
          </p:cNvSpPr>
          <p:nvPr/>
        </p:nvSpPr>
        <p:spPr bwMode="auto">
          <a:xfrm>
            <a:off x="1438275" y="5757863"/>
            <a:ext cx="12344400" cy="2306796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defTabSz="4176713"/>
            <a:r>
              <a:rPr lang="en-GB" sz="2800"/>
              <a:t>‘</a:t>
            </a:r>
            <a:endParaRPr lang="en-US" sz="2800"/>
          </a:p>
        </p:txBody>
      </p:sp>
      <p:sp>
        <p:nvSpPr>
          <p:cNvPr id="2062" name="Text Box 14"/>
          <p:cNvSpPr txBox="1">
            <a:spLocks noChangeArrowheads="1"/>
          </p:cNvSpPr>
          <p:nvPr/>
        </p:nvSpPr>
        <p:spPr bwMode="auto">
          <a:xfrm>
            <a:off x="1671638" y="7437438"/>
            <a:ext cx="4110037" cy="1341437"/>
          </a:xfrm>
          <a:prstGeom prst="rect">
            <a:avLst/>
          </a:prstGeom>
          <a:noFill/>
          <a:ln w="9525">
            <a:noFill/>
            <a:miter lim="800000"/>
            <a:headEnd/>
            <a:tailEnd/>
          </a:ln>
          <a:effectLst/>
        </p:spPr>
        <p:txBody>
          <a:bodyPr lIns="91092" tIns="45546" rIns="91092" bIns="45546">
            <a:spAutoFit/>
          </a:bodyPr>
          <a:lstStyle/>
          <a:p>
            <a:pPr defTabSz="4176713">
              <a:spcBef>
                <a:spcPct val="50000"/>
              </a:spcBef>
            </a:pPr>
            <a:endParaRPr lang="en-GB"/>
          </a:p>
        </p:txBody>
      </p:sp>
      <p:sp>
        <p:nvSpPr>
          <p:cNvPr id="2065" name="Text Box 17"/>
          <p:cNvSpPr txBox="1">
            <a:spLocks noChangeArrowheads="1"/>
          </p:cNvSpPr>
          <p:nvPr/>
        </p:nvSpPr>
        <p:spPr bwMode="auto">
          <a:xfrm>
            <a:off x="1615936" y="7100974"/>
            <a:ext cx="11930146" cy="21612233"/>
          </a:xfrm>
          <a:prstGeom prst="rect">
            <a:avLst/>
          </a:prstGeom>
          <a:noFill/>
          <a:ln w="9525">
            <a:noFill/>
            <a:miter lim="800000"/>
            <a:headEnd/>
            <a:tailEnd/>
          </a:ln>
          <a:effectLst/>
        </p:spPr>
        <p:txBody>
          <a:bodyPr lIns="91092" tIns="45546" rIns="91092" bIns="45546"/>
          <a:lstStyle/>
          <a:p>
            <a:pPr defTabSz="4176713">
              <a:lnSpc>
                <a:spcPct val="110000"/>
              </a:lnSpc>
              <a:spcBef>
                <a:spcPct val="60000"/>
              </a:spcBef>
            </a:pPr>
            <a:r>
              <a:rPr lang="en-GB" sz="4000" dirty="0">
                <a:latin typeface="Verdana" pitchFamily="34" charset="0"/>
              </a:rPr>
              <a:t>Definition</a:t>
            </a:r>
            <a:endParaRPr lang="en-US" sz="4000" dirty="0">
              <a:latin typeface="Verdana" pitchFamily="34" charset="0"/>
            </a:endParaRPr>
          </a:p>
          <a:p>
            <a:pPr defTabSz="4176713">
              <a:lnSpc>
                <a:spcPct val="110000"/>
              </a:lnSpc>
              <a:spcBef>
                <a:spcPct val="40000"/>
              </a:spcBef>
            </a:pPr>
            <a:r>
              <a:rPr lang="en-GB" sz="3200" dirty="0">
                <a:latin typeface="Verdana" pitchFamily="34" charset="0"/>
              </a:rPr>
              <a:t>‘A library consortium is a group of two or more libraries that have agreed to cooperate with each other to </a:t>
            </a:r>
            <a:r>
              <a:rPr lang="en-GB" sz="3200" dirty="0" smtClean="0">
                <a:latin typeface="Verdana" pitchFamily="34" charset="0"/>
              </a:rPr>
              <a:t>fulfil </a:t>
            </a:r>
            <a:r>
              <a:rPr lang="en-GB" sz="3200" dirty="0">
                <a:latin typeface="Verdana" pitchFamily="34" charset="0"/>
              </a:rPr>
              <a:t>certain similar needs’ (</a:t>
            </a:r>
            <a:r>
              <a:rPr lang="en-GB" sz="3200" dirty="0" err="1">
                <a:latin typeface="Verdana" pitchFamily="34" charset="0"/>
              </a:rPr>
              <a:t>Bostick</a:t>
            </a:r>
            <a:r>
              <a:rPr lang="en-GB" sz="3200" dirty="0">
                <a:latin typeface="Verdana" pitchFamily="34" charset="0"/>
              </a:rPr>
              <a:t>, 2001).</a:t>
            </a:r>
            <a:endParaRPr lang="en-US" sz="3200" dirty="0">
              <a:latin typeface="Verdana" pitchFamily="34" charset="0"/>
            </a:endParaRPr>
          </a:p>
          <a:p>
            <a:pPr defTabSz="4176713">
              <a:lnSpc>
                <a:spcPct val="110000"/>
              </a:lnSpc>
              <a:spcBef>
                <a:spcPct val="60000"/>
              </a:spcBef>
            </a:pPr>
            <a:r>
              <a:rPr lang="en-GB" sz="4000" dirty="0">
                <a:latin typeface="Verdana" pitchFamily="34" charset="0"/>
              </a:rPr>
              <a:t>Rationale</a:t>
            </a:r>
            <a:endParaRPr lang="en-US" sz="4000" dirty="0">
              <a:latin typeface="Verdana" pitchFamily="34" charset="0"/>
            </a:endParaRPr>
          </a:p>
          <a:p>
            <a:pPr defTabSz="4176713">
              <a:lnSpc>
                <a:spcPct val="110000"/>
              </a:lnSpc>
              <a:spcBef>
                <a:spcPct val="40000"/>
              </a:spcBef>
            </a:pPr>
            <a:r>
              <a:rPr lang="en-US" sz="2800" dirty="0" smtClean="0">
                <a:latin typeface="Verdana" pitchFamily="34" charset="0"/>
              </a:rPr>
              <a:t> </a:t>
            </a:r>
            <a:r>
              <a:rPr lang="en-US" sz="3200" dirty="0" smtClean="0">
                <a:latin typeface="Verdana" pitchFamily="34" charset="0"/>
              </a:rPr>
              <a:t>The </a:t>
            </a:r>
            <a:r>
              <a:rPr lang="en-US" sz="3200" dirty="0">
                <a:latin typeface="Verdana" pitchFamily="34" charset="0"/>
              </a:rPr>
              <a:t>long tradition of co-operation among libraries and the resurgence of interest towards participation in consortia in recent years presume that it is crucial to how libraries cope with socio-cultural, political, economic and technological challenges.  </a:t>
            </a:r>
          </a:p>
          <a:p>
            <a:pPr defTabSz="4176713">
              <a:lnSpc>
                <a:spcPct val="110000"/>
              </a:lnSpc>
              <a:spcBef>
                <a:spcPct val="40000"/>
              </a:spcBef>
            </a:pPr>
            <a:r>
              <a:rPr lang="en-US" sz="3200" dirty="0">
                <a:latin typeface="Verdana" pitchFamily="34" charset="0"/>
              </a:rPr>
              <a:t>However, some practitioners have expressed concerns or discontent with library consortia, on issues such as cost of travel and staff time, time delays in </a:t>
            </a:r>
            <a:r>
              <a:rPr lang="en-US" sz="3200" dirty="0" err="1">
                <a:latin typeface="Verdana" pitchFamily="34" charset="0"/>
              </a:rPr>
              <a:t>licence</a:t>
            </a:r>
            <a:r>
              <a:rPr lang="en-US" sz="3200" dirty="0">
                <a:latin typeface="Verdana" pitchFamily="34" charset="0"/>
              </a:rPr>
              <a:t> negotiation or renewal, inefficiency, and sustainability. </a:t>
            </a:r>
            <a:endParaRPr lang="en-US" sz="3200" dirty="0" smtClean="0">
              <a:latin typeface="Verdana" pitchFamily="34" charset="0"/>
            </a:endParaRPr>
          </a:p>
          <a:p>
            <a:pPr defTabSz="4176713">
              <a:lnSpc>
                <a:spcPct val="110000"/>
              </a:lnSpc>
              <a:spcBef>
                <a:spcPct val="60000"/>
              </a:spcBef>
            </a:pPr>
            <a:r>
              <a:rPr lang="en-GB" sz="4000" dirty="0" smtClean="0">
                <a:latin typeface="Verdana" pitchFamily="34" charset="0"/>
              </a:rPr>
              <a:t>Aims</a:t>
            </a:r>
          </a:p>
          <a:p>
            <a:pPr algn="just" defTabSz="4176713">
              <a:lnSpc>
                <a:spcPct val="110000"/>
              </a:lnSpc>
              <a:spcBef>
                <a:spcPct val="80000"/>
              </a:spcBef>
            </a:pPr>
            <a:r>
              <a:rPr lang="en-US" sz="3200" dirty="0" smtClean="0">
                <a:latin typeface="Verdana" pitchFamily="34" charset="0"/>
              </a:rPr>
              <a:t>Using </a:t>
            </a:r>
            <a:r>
              <a:rPr lang="en-US" sz="3200" dirty="0">
                <a:latin typeface="Verdana" pitchFamily="34" charset="0"/>
              </a:rPr>
              <a:t>the concept of strategic </a:t>
            </a:r>
            <a:r>
              <a:rPr lang="en-US" sz="3200" dirty="0" smtClean="0">
                <a:latin typeface="Verdana" pitchFamily="34" charset="0"/>
              </a:rPr>
              <a:t>alliances (De Wit &amp; Meyer, 2004), this </a:t>
            </a:r>
            <a:r>
              <a:rPr lang="en-US" sz="3200" dirty="0">
                <a:latin typeface="Verdana" pitchFamily="34" charset="0"/>
              </a:rPr>
              <a:t>study aimed to investigate </a:t>
            </a:r>
            <a:r>
              <a:rPr lang="en-US" sz="3200" dirty="0" smtClean="0">
                <a:latin typeface="Verdana" pitchFamily="34" charset="0"/>
              </a:rPr>
              <a:t>the collaborative </a:t>
            </a:r>
            <a:r>
              <a:rPr lang="en-US" sz="3200" dirty="0">
                <a:latin typeface="Verdana" pitchFamily="34" charset="0"/>
              </a:rPr>
              <a:t>behaviour of academic libraries with the library consortia in the Philippines as a case study. </a:t>
            </a:r>
            <a:r>
              <a:rPr lang="en-US" sz="3200" dirty="0" smtClean="0">
                <a:latin typeface="Verdana" pitchFamily="34" charset="0"/>
              </a:rPr>
              <a:t>The focus of this research is not on whether libraries should co-operate, but on how they collaborate and with whom.</a:t>
            </a:r>
          </a:p>
          <a:p>
            <a:endParaRPr lang="en-US" sz="2800" dirty="0">
              <a:latin typeface="Verdana" pitchFamily="34" charset="0"/>
            </a:endParaRPr>
          </a:p>
          <a:p>
            <a:r>
              <a:rPr lang="en-US" sz="3200" dirty="0">
                <a:latin typeface="Verdana" pitchFamily="34" charset="0"/>
              </a:rPr>
              <a:t>Specifically, the research objectives are:</a:t>
            </a:r>
          </a:p>
          <a:p>
            <a:pPr marL="720000" lvl="0" indent="-514350">
              <a:buFont typeface="+mj-lt"/>
              <a:buAutoNum type="arabicPeriod"/>
            </a:pPr>
            <a:r>
              <a:rPr lang="en-US" sz="3200" dirty="0">
                <a:latin typeface="Verdana" pitchFamily="34" charset="0"/>
              </a:rPr>
              <a:t>to identify the reasons why academic libraries join library consortia;</a:t>
            </a:r>
          </a:p>
          <a:p>
            <a:pPr marL="720000" lvl="0" indent="-514350">
              <a:buFont typeface="+mj-lt"/>
              <a:buAutoNum type="arabicPeriod"/>
            </a:pPr>
            <a:r>
              <a:rPr lang="en-US" sz="3200" dirty="0">
                <a:latin typeface="Verdana" pitchFamily="34" charset="0"/>
              </a:rPr>
              <a:t>to identify the counterparts in the collaboration; </a:t>
            </a:r>
          </a:p>
          <a:p>
            <a:pPr marL="720000" lvl="0" indent="-514350">
              <a:buFont typeface="+mj-lt"/>
              <a:buAutoNum type="arabicPeriod"/>
            </a:pPr>
            <a:r>
              <a:rPr lang="en-US" sz="3200" dirty="0">
                <a:latin typeface="Verdana" pitchFamily="34" charset="0"/>
              </a:rPr>
              <a:t>to determine their strategies for collaboration;</a:t>
            </a:r>
          </a:p>
          <a:p>
            <a:pPr marL="720000" lvl="0" indent="-514350">
              <a:buFont typeface="+mj-lt"/>
              <a:buAutoNum type="arabicPeriod"/>
            </a:pPr>
            <a:r>
              <a:rPr lang="en-US" sz="3200" dirty="0">
                <a:latin typeface="Verdana" pitchFamily="34" charset="0"/>
              </a:rPr>
              <a:t>to determine the factors that influence collaboration; and </a:t>
            </a:r>
          </a:p>
          <a:p>
            <a:pPr marL="720000" lvl="0" indent="-514350">
              <a:buFont typeface="+mj-lt"/>
              <a:buAutoNum type="arabicPeriod"/>
            </a:pPr>
            <a:r>
              <a:rPr lang="en-US" sz="3200" dirty="0">
                <a:latin typeface="Verdana" pitchFamily="34" charset="0"/>
              </a:rPr>
              <a:t>to determine their goals for collaboration.</a:t>
            </a:r>
          </a:p>
          <a:p>
            <a:endParaRPr lang="en-US" sz="3200" dirty="0" smtClean="0">
              <a:latin typeface="Verdana" pitchFamily="34" charset="0"/>
            </a:endParaRPr>
          </a:p>
          <a:p>
            <a:r>
              <a:rPr lang="en-US" sz="3200" dirty="0" smtClean="0">
                <a:latin typeface="Verdana" pitchFamily="34" charset="0"/>
              </a:rPr>
              <a:t>Based </a:t>
            </a:r>
            <a:r>
              <a:rPr lang="en-US" sz="3200" dirty="0">
                <a:latin typeface="Verdana" pitchFamily="34" charset="0"/>
              </a:rPr>
              <a:t>on the results, it aimed to develop a substantive theory on collaborative behavior of academic libraries to develop implications for improvement of Philippine academic library consortia.</a:t>
            </a:r>
            <a:endParaRPr lang="en-GB" sz="3200" dirty="0">
              <a:latin typeface="Verdana" pitchFamily="34" charset="0"/>
            </a:endParaRPr>
          </a:p>
          <a:p>
            <a:pPr defTabSz="4176713">
              <a:lnSpc>
                <a:spcPct val="110000"/>
              </a:lnSpc>
              <a:spcBef>
                <a:spcPct val="40000"/>
              </a:spcBef>
            </a:pPr>
            <a:endParaRPr lang="en-US" sz="2800" dirty="0">
              <a:latin typeface="Verdana" pitchFamily="34" charset="0"/>
            </a:endParaRPr>
          </a:p>
        </p:txBody>
      </p:sp>
      <p:sp>
        <p:nvSpPr>
          <p:cNvPr id="2068" name="Text Box 20"/>
          <p:cNvSpPr txBox="1">
            <a:spLocks noChangeArrowheads="1"/>
          </p:cNvSpPr>
          <p:nvPr/>
        </p:nvSpPr>
        <p:spPr bwMode="auto">
          <a:xfrm>
            <a:off x="14617653" y="9478930"/>
            <a:ext cx="13573219" cy="1353865"/>
          </a:xfrm>
          <a:prstGeom prst="rect">
            <a:avLst/>
          </a:prstGeom>
          <a:noFill/>
          <a:ln w="9525">
            <a:noFill/>
            <a:miter lim="800000"/>
            <a:headEnd/>
            <a:tailEnd/>
          </a:ln>
          <a:effectLst/>
        </p:spPr>
        <p:txBody>
          <a:bodyPr wrap="square" lIns="91092" tIns="45546" rIns="91092" bIns="45546">
            <a:spAutoFit/>
          </a:bodyPr>
          <a:lstStyle/>
          <a:p>
            <a:pPr defTabSz="4176713">
              <a:spcBef>
                <a:spcPct val="50000"/>
              </a:spcBef>
            </a:pPr>
            <a:endParaRPr lang="en-GB"/>
          </a:p>
        </p:txBody>
      </p:sp>
      <p:sp>
        <p:nvSpPr>
          <p:cNvPr id="2091" name="AutoShape 43"/>
          <p:cNvSpPr>
            <a:spLocks noChangeArrowheads="1"/>
          </p:cNvSpPr>
          <p:nvPr/>
        </p:nvSpPr>
        <p:spPr bwMode="auto">
          <a:xfrm>
            <a:off x="29006800" y="5757863"/>
            <a:ext cx="12344400" cy="23067962"/>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2093" name="Text Box 45"/>
          <p:cNvSpPr txBox="1">
            <a:spLocks noChangeArrowheads="1"/>
          </p:cNvSpPr>
          <p:nvPr/>
        </p:nvSpPr>
        <p:spPr bwMode="auto">
          <a:xfrm>
            <a:off x="29405318" y="6477000"/>
            <a:ext cx="11501518" cy="22055194"/>
          </a:xfrm>
          <a:prstGeom prst="rect">
            <a:avLst/>
          </a:prstGeom>
          <a:noFill/>
          <a:ln w="9525">
            <a:noFill/>
            <a:miter lim="800000"/>
            <a:headEnd/>
            <a:tailEnd/>
          </a:ln>
          <a:effectLst/>
        </p:spPr>
        <p:txBody>
          <a:bodyPr wrap="square" lIns="91366" tIns="45683" rIns="91366" bIns="45683">
            <a:spAutoFit/>
          </a:bodyPr>
          <a:lstStyle/>
          <a:p>
            <a:pPr defTabSz="4176713">
              <a:lnSpc>
                <a:spcPct val="110000"/>
              </a:lnSpc>
              <a:spcBef>
                <a:spcPct val="40000"/>
              </a:spcBef>
            </a:pPr>
            <a:r>
              <a:rPr lang="en-GB" sz="4000" dirty="0">
                <a:latin typeface="Verdana" pitchFamily="34" charset="0"/>
              </a:rPr>
              <a:t>Methodology</a:t>
            </a:r>
          </a:p>
          <a:p>
            <a:pPr defTabSz="4176713">
              <a:lnSpc>
                <a:spcPct val="110000"/>
              </a:lnSpc>
              <a:spcBef>
                <a:spcPct val="40000"/>
              </a:spcBef>
            </a:pPr>
            <a:r>
              <a:rPr lang="en-US" sz="2800" dirty="0" smtClean="0">
                <a:latin typeface="Verdana" pitchFamily="34" charset="0"/>
              </a:rPr>
              <a:t>It utilized an explanatory single-country case study with its focus on the Philippines.   It aimed to develop a theory rather than test a theory.  Its unit of analysis is the set of categories that emerge from data.  It adopted the holistic approach with retrospective data gathered sequentially. Grounded Theory guided data collection and analysis beyond the descriptive aspect of the research objectives.</a:t>
            </a:r>
            <a:endParaRPr lang="en-GB" sz="2800" dirty="0" smtClean="0">
              <a:latin typeface="Verdana" pitchFamily="34" charset="0"/>
            </a:endParaRPr>
          </a:p>
          <a:p>
            <a:pPr defTabSz="4176713">
              <a:lnSpc>
                <a:spcPct val="110000"/>
              </a:lnSpc>
              <a:spcBef>
                <a:spcPct val="40000"/>
              </a:spcBef>
            </a:pPr>
            <a:r>
              <a:rPr lang="en-GB" sz="2800" dirty="0" smtClean="0">
                <a:latin typeface="Verdana" pitchFamily="34" charset="0"/>
              </a:rPr>
              <a:t>Sources </a:t>
            </a:r>
            <a:r>
              <a:rPr lang="en-GB" sz="2800" dirty="0">
                <a:latin typeface="Verdana" pitchFamily="34" charset="0"/>
              </a:rPr>
              <a:t>of data: </a:t>
            </a:r>
          </a:p>
          <a:p>
            <a:pPr defTabSz="4176713">
              <a:lnSpc>
                <a:spcPct val="110000"/>
              </a:lnSpc>
            </a:pPr>
            <a:r>
              <a:rPr lang="en-GB" sz="2800" dirty="0">
                <a:latin typeface="Verdana" pitchFamily="34" charset="0"/>
                <a:cs typeface="Arial" charset="0"/>
              </a:rPr>
              <a:t>  • </a:t>
            </a:r>
            <a:r>
              <a:rPr lang="en-GB" sz="2800" dirty="0">
                <a:latin typeface="Verdana" pitchFamily="34" charset="0"/>
              </a:rPr>
              <a:t>archival records</a:t>
            </a:r>
          </a:p>
          <a:p>
            <a:pPr defTabSz="4176713">
              <a:lnSpc>
                <a:spcPct val="110000"/>
              </a:lnSpc>
            </a:pPr>
            <a:r>
              <a:rPr lang="en-GB" sz="2800" dirty="0">
                <a:latin typeface="Verdana" pitchFamily="34" charset="0"/>
                <a:cs typeface="Arial" charset="0"/>
              </a:rPr>
              <a:t>  • </a:t>
            </a:r>
            <a:r>
              <a:rPr lang="en-GB" sz="2800" dirty="0">
                <a:latin typeface="Verdana" pitchFamily="34" charset="0"/>
              </a:rPr>
              <a:t>interviews (nominal group technique,    </a:t>
            </a:r>
          </a:p>
          <a:p>
            <a:pPr defTabSz="4176713">
              <a:lnSpc>
                <a:spcPct val="110000"/>
              </a:lnSpc>
            </a:pPr>
            <a:r>
              <a:rPr lang="en-GB" sz="2800" dirty="0">
                <a:latin typeface="Verdana" pitchFamily="34" charset="0"/>
              </a:rPr>
              <a:t>     personal face-to-face and electronic interviews)</a:t>
            </a:r>
          </a:p>
          <a:p>
            <a:pPr defTabSz="4176713">
              <a:lnSpc>
                <a:spcPct val="110000"/>
              </a:lnSpc>
            </a:pPr>
            <a:r>
              <a:rPr lang="en-GB" sz="2800" dirty="0">
                <a:latin typeface="Verdana" pitchFamily="34" charset="0"/>
                <a:cs typeface="Arial" charset="0"/>
              </a:rPr>
              <a:t>  • </a:t>
            </a:r>
            <a:r>
              <a:rPr lang="en-GB" sz="2800" dirty="0">
                <a:latin typeface="Verdana" pitchFamily="34" charset="0"/>
              </a:rPr>
              <a:t>field notes </a:t>
            </a:r>
          </a:p>
          <a:p>
            <a:pPr defTabSz="4176713">
              <a:lnSpc>
                <a:spcPct val="110000"/>
              </a:lnSpc>
            </a:pPr>
            <a:r>
              <a:rPr lang="en-GB" sz="2800" dirty="0">
                <a:latin typeface="Verdana" pitchFamily="34" charset="0"/>
                <a:cs typeface="Arial" charset="0"/>
              </a:rPr>
              <a:t>  • </a:t>
            </a:r>
            <a:r>
              <a:rPr lang="en-GB" sz="2800" dirty="0">
                <a:latin typeface="Verdana" pitchFamily="34" charset="0"/>
              </a:rPr>
              <a:t>research </a:t>
            </a:r>
            <a:r>
              <a:rPr lang="en-GB" sz="2800" dirty="0" smtClean="0">
                <a:latin typeface="Verdana" pitchFamily="34" charset="0"/>
              </a:rPr>
              <a:t>memos and models</a:t>
            </a:r>
            <a:endParaRPr lang="en-GB" sz="2800" dirty="0">
              <a:latin typeface="Verdana" pitchFamily="34" charset="0"/>
            </a:endParaRPr>
          </a:p>
          <a:p>
            <a:pPr defTabSz="4176713">
              <a:lnSpc>
                <a:spcPct val="110000"/>
              </a:lnSpc>
              <a:spcBef>
                <a:spcPct val="80000"/>
              </a:spcBef>
            </a:pPr>
            <a:r>
              <a:rPr lang="en-GB" sz="4000" dirty="0" smtClean="0">
                <a:latin typeface="Verdana" pitchFamily="34" charset="0"/>
              </a:rPr>
              <a:t>Conclusions</a:t>
            </a:r>
            <a:endParaRPr lang="en-GB" sz="4000" dirty="0">
              <a:latin typeface="Verdana" pitchFamily="34" charset="0"/>
            </a:endParaRPr>
          </a:p>
          <a:p>
            <a:pPr marL="514350" indent="-514350" defTabSz="4176713">
              <a:lnSpc>
                <a:spcPct val="110000"/>
              </a:lnSpc>
              <a:spcBef>
                <a:spcPct val="40000"/>
              </a:spcBef>
              <a:buFont typeface="+mj-lt"/>
              <a:buAutoNum type="arabicPeriod"/>
            </a:pPr>
            <a:r>
              <a:rPr lang="en-US" sz="2800" dirty="0">
                <a:latin typeface="Verdana" pitchFamily="34" charset="0"/>
              </a:rPr>
              <a:t>Academic library consortia in the Philippines have the following </a:t>
            </a:r>
            <a:r>
              <a:rPr lang="en-US" sz="2800" dirty="0" smtClean="0">
                <a:latin typeface="Verdana" pitchFamily="34" charset="0"/>
              </a:rPr>
              <a:t>characteristics: </a:t>
            </a:r>
          </a:p>
          <a:p>
            <a:pPr marL="971550" lvl="1" indent="-514350" defTabSz="4176713">
              <a:lnSpc>
                <a:spcPct val="110000"/>
              </a:lnSpc>
              <a:buFont typeface="Arial" pitchFamily="34" charset="0"/>
              <a:buChar char="•"/>
            </a:pPr>
            <a:r>
              <a:rPr lang="en-US" sz="2800" dirty="0" smtClean="0">
                <a:latin typeface="Verdana" pitchFamily="34" charset="0"/>
                <a:cs typeface="Arial" charset="0"/>
              </a:rPr>
              <a:t>varied </a:t>
            </a:r>
            <a:r>
              <a:rPr lang="en-US" sz="2800" dirty="0">
                <a:latin typeface="Verdana" pitchFamily="34" charset="0"/>
                <a:cs typeface="Arial" charset="0"/>
              </a:rPr>
              <a:t>sizes (from 4 to 80+ members</a:t>
            </a:r>
            <a:r>
              <a:rPr lang="en-US" sz="2800" dirty="0" smtClean="0">
                <a:latin typeface="Verdana" pitchFamily="34" charset="0"/>
                <a:cs typeface="Arial" charset="0"/>
              </a:rPr>
              <a:t>) </a:t>
            </a:r>
          </a:p>
          <a:p>
            <a:pPr marL="971550" lvl="1" indent="-514350" defTabSz="4176713">
              <a:lnSpc>
                <a:spcPct val="110000"/>
              </a:lnSpc>
              <a:buFont typeface="Arial" pitchFamily="34" charset="0"/>
              <a:buChar char="•"/>
            </a:pPr>
            <a:r>
              <a:rPr lang="en-US" sz="2800" dirty="0" smtClean="0">
                <a:latin typeface="Verdana" pitchFamily="34" charset="0"/>
                <a:cs typeface="Arial" charset="0"/>
              </a:rPr>
              <a:t>geographically </a:t>
            </a:r>
            <a:r>
              <a:rPr lang="en-US" sz="2800" dirty="0">
                <a:latin typeface="Verdana" pitchFamily="34" charset="0"/>
                <a:cs typeface="Arial" charset="0"/>
              </a:rPr>
              <a:t>bound </a:t>
            </a:r>
            <a:endParaRPr lang="en-US" sz="2800" dirty="0" smtClean="0">
              <a:latin typeface="Verdana" pitchFamily="34" charset="0"/>
              <a:cs typeface="Arial" charset="0"/>
            </a:endParaRPr>
          </a:p>
          <a:p>
            <a:pPr marL="971550" lvl="1" indent="-514350" defTabSz="4176713">
              <a:lnSpc>
                <a:spcPct val="110000"/>
              </a:lnSpc>
              <a:buFont typeface="Arial" pitchFamily="34" charset="0"/>
              <a:buChar char="•"/>
            </a:pPr>
            <a:r>
              <a:rPr lang="en-US" sz="2800" dirty="0" smtClean="0">
                <a:latin typeface="Verdana" pitchFamily="34" charset="0"/>
                <a:cs typeface="Arial" charset="0"/>
              </a:rPr>
              <a:t>single-sector groupings </a:t>
            </a:r>
          </a:p>
          <a:p>
            <a:pPr marL="971550" lvl="1" indent="-514350" defTabSz="4176713">
              <a:lnSpc>
                <a:spcPct val="110000"/>
              </a:lnSpc>
              <a:buFont typeface="Arial" pitchFamily="34" charset="0"/>
              <a:buChar char="•"/>
            </a:pPr>
            <a:r>
              <a:rPr lang="en-US" sz="2800" dirty="0" smtClean="0">
                <a:latin typeface="Verdana" pitchFamily="34" charset="0"/>
                <a:cs typeface="Arial" charset="0"/>
              </a:rPr>
              <a:t>mostly </a:t>
            </a:r>
            <a:r>
              <a:rPr lang="en-US" sz="2800" dirty="0">
                <a:latin typeface="Verdana" pitchFamily="34" charset="0"/>
                <a:cs typeface="Arial" charset="0"/>
              </a:rPr>
              <a:t>top-down initiatives </a:t>
            </a:r>
            <a:endParaRPr lang="en-US" sz="2800" dirty="0" smtClean="0">
              <a:latin typeface="Verdana" pitchFamily="34" charset="0"/>
              <a:cs typeface="Arial" charset="0"/>
            </a:endParaRPr>
          </a:p>
          <a:p>
            <a:pPr marL="971550" lvl="1" indent="-514350" defTabSz="4176713">
              <a:lnSpc>
                <a:spcPct val="110000"/>
              </a:lnSpc>
              <a:buFont typeface="Arial" pitchFamily="34" charset="0"/>
              <a:buChar char="•"/>
            </a:pPr>
            <a:r>
              <a:rPr lang="en-US" sz="2800" dirty="0" smtClean="0">
                <a:latin typeface="Verdana" pitchFamily="34" charset="0"/>
                <a:cs typeface="Arial" charset="0"/>
              </a:rPr>
              <a:t>multilateral </a:t>
            </a:r>
            <a:r>
              <a:rPr lang="en-US" sz="2800" dirty="0">
                <a:latin typeface="Verdana" pitchFamily="34" charset="0"/>
                <a:cs typeface="Arial" charset="0"/>
              </a:rPr>
              <a:t>and contractual </a:t>
            </a:r>
            <a:r>
              <a:rPr lang="en-US" sz="2800" dirty="0" smtClean="0">
                <a:latin typeface="Verdana" pitchFamily="34" charset="0"/>
                <a:cs typeface="Arial" charset="0"/>
              </a:rPr>
              <a:t>arrangements</a:t>
            </a:r>
          </a:p>
          <a:p>
            <a:pPr marL="514350" indent="-514350" defTabSz="4176713">
              <a:lnSpc>
                <a:spcPct val="110000"/>
              </a:lnSpc>
              <a:spcBef>
                <a:spcPct val="40000"/>
              </a:spcBef>
              <a:buFont typeface="+mj-lt"/>
              <a:buAutoNum type="arabicPeriod"/>
            </a:pPr>
            <a:r>
              <a:rPr lang="en-GB" sz="2800" dirty="0" smtClean="0">
                <a:latin typeface="Verdana" pitchFamily="34" charset="0"/>
              </a:rPr>
              <a:t>Academic libraries purportedly collaborate to solve their problems on scarcity through the formulation of resource dependency strategies with other members of library consortia.</a:t>
            </a:r>
          </a:p>
          <a:p>
            <a:pPr marL="514350" indent="-514350" defTabSz="4176713">
              <a:lnSpc>
                <a:spcPct val="110000"/>
              </a:lnSpc>
              <a:spcBef>
                <a:spcPct val="40000"/>
              </a:spcBef>
              <a:buFont typeface="+mj-lt"/>
              <a:buAutoNum type="arabicPeriod"/>
            </a:pPr>
            <a:r>
              <a:rPr lang="en-GB" sz="2800" dirty="0" smtClean="0">
                <a:latin typeface="Verdana" pitchFamily="34" charset="0"/>
              </a:rPr>
              <a:t>Academic libraries collaborate with partners whose institutions or individual representatives they trust.  Trust plays a significant aspect in partner selection and in the sustainability of  academic library consortia.  </a:t>
            </a:r>
          </a:p>
          <a:p>
            <a:pPr marL="514350" indent="-514350" defTabSz="4176713">
              <a:lnSpc>
                <a:spcPct val="110000"/>
              </a:lnSpc>
              <a:spcBef>
                <a:spcPct val="40000"/>
              </a:spcBef>
              <a:buFont typeface="+mj-lt"/>
              <a:buAutoNum type="arabicPeriod"/>
            </a:pPr>
            <a:r>
              <a:rPr lang="en-GB" sz="2800" dirty="0" smtClean="0">
                <a:latin typeface="Verdana" pitchFamily="34" charset="0"/>
              </a:rPr>
              <a:t>The ultimate goal in academic library collaboration is achieving service quality but the collaboration also enhances solidarity among libraries and librarians.</a:t>
            </a:r>
          </a:p>
          <a:p>
            <a:pPr defTabSz="4176713">
              <a:lnSpc>
                <a:spcPct val="110000"/>
              </a:lnSpc>
              <a:spcBef>
                <a:spcPct val="60000"/>
              </a:spcBef>
            </a:pPr>
            <a:endParaRPr lang="en-GB" sz="3200" dirty="0" smtClean="0">
              <a:latin typeface="Verdana" pitchFamily="34" charset="0"/>
            </a:endParaRPr>
          </a:p>
          <a:p>
            <a:pPr defTabSz="4176713">
              <a:lnSpc>
                <a:spcPct val="110000"/>
              </a:lnSpc>
              <a:spcBef>
                <a:spcPct val="60000"/>
              </a:spcBef>
            </a:pPr>
            <a:r>
              <a:rPr lang="en-GB" sz="3200" dirty="0" smtClean="0">
                <a:latin typeface="Verdana" pitchFamily="34" charset="0"/>
              </a:rPr>
              <a:t>References</a:t>
            </a:r>
            <a:endParaRPr lang="en-GB" sz="3200" dirty="0">
              <a:latin typeface="Verdana" pitchFamily="34" charset="0"/>
            </a:endParaRPr>
          </a:p>
          <a:p>
            <a:pPr defTabSz="4176713">
              <a:lnSpc>
                <a:spcPct val="110000"/>
              </a:lnSpc>
              <a:spcBef>
                <a:spcPct val="40000"/>
              </a:spcBef>
            </a:pPr>
            <a:r>
              <a:rPr lang="en-US" sz="2800" dirty="0" err="1">
                <a:latin typeface="Verdana" pitchFamily="34" charset="0"/>
              </a:rPr>
              <a:t>Bostick</a:t>
            </a:r>
            <a:r>
              <a:rPr lang="en-US" sz="2800" dirty="0">
                <a:latin typeface="Verdana" pitchFamily="34" charset="0"/>
              </a:rPr>
              <a:t>, S. L. (2001) Academic library consortia in the United States: an introduction. </a:t>
            </a:r>
            <a:r>
              <a:rPr lang="en-US" sz="2800" i="1" dirty="0">
                <a:latin typeface="Verdana" pitchFamily="34" charset="0"/>
              </a:rPr>
              <a:t>LIBER Quarterly</a:t>
            </a:r>
            <a:r>
              <a:rPr lang="en-US" sz="2800" dirty="0">
                <a:latin typeface="Verdana" pitchFamily="34" charset="0"/>
              </a:rPr>
              <a:t>, </a:t>
            </a:r>
            <a:r>
              <a:rPr lang="en-US" sz="2800" b="1" dirty="0">
                <a:latin typeface="Verdana" pitchFamily="34" charset="0"/>
              </a:rPr>
              <a:t>11</a:t>
            </a:r>
            <a:r>
              <a:rPr lang="en-US" sz="2800" dirty="0">
                <a:latin typeface="Verdana" pitchFamily="34" charset="0"/>
              </a:rPr>
              <a:t>, 6-13.</a:t>
            </a:r>
          </a:p>
          <a:p>
            <a:pPr defTabSz="4176713">
              <a:lnSpc>
                <a:spcPct val="110000"/>
              </a:lnSpc>
              <a:spcBef>
                <a:spcPct val="40000"/>
              </a:spcBef>
            </a:pPr>
            <a:r>
              <a:rPr lang="en-US" sz="2800" dirty="0">
                <a:latin typeface="Verdana" pitchFamily="34" charset="0"/>
              </a:rPr>
              <a:t>De Wit, B. &amp; Meyer, R. (2004). </a:t>
            </a:r>
            <a:r>
              <a:rPr lang="en-US" sz="2800" i="1" dirty="0">
                <a:latin typeface="Verdana" pitchFamily="34" charset="0"/>
              </a:rPr>
              <a:t>Strategy: Process, Content, Context; An International Perspective.</a:t>
            </a:r>
            <a:r>
              <a:rPr lang="en-US" sz="2800" dirty="0">
                <a:latin typeface="Verdana" pitchFamily="34" charset="0"/>
              </a:rPr>
              <a:t>   (3rd. ed.)  London: Thomson.</a:t>
            </a:r>
            <a:endParaRPr lang="en-US" sz="2800" dirty="0">
              <a:solidFill>
                <a:srgbClr val="FF6600"/>
              </a:solidFill>
              <a:latin typeface="Verdana" pitchFamily="34" charset="0"/>
            </a:endParaRPr>
          </a:p>
        </p:txBody>
      </p:sp>
      <p:sp>
        <p:nvSpPr>
          <p:cNvPr id="2100" name="Rectangle 52"/>
          <p:cNvSpPr>
            <a:spLocks noChangeArrowheads="1"/>
          </p:cNvSpPr>
          <p:nvPr/>
        </p:nvSpPr>
        <p:spPr bwMode="auto">
          <a:xfrm>
            <a:off x="0" y="0"/>
            <a:ext cx="42808525" cy="0"/>
          </a:xfrm>
          <a:prstGeom prst="rect">
            <a:avLst/>
          </a:prstGeom>
          <a:noFill/>
          <a:ln w="9525">
            <a:noFill/>
            <a:miter lim="800000"/>
            <a:headEnd/>
            <a:tailEnd/>
          </a:ln>
          <a:effectLst/>
        </p:spPr>
        <p:txBody>
          <a:bodyPr wrap="none" anchor="ctr">
            <a:spAutoFit/>
          </a:bodyPr>
          <a:lstStyle/>
          <a:p>
            <a:endParaRPr lang="en-US"/>
          </a:p>
        </p:txBody>
      </p:sp>
      <p:sp>
        <p:nvSpPr>
          <p:cNvPr id="2102" name="Rectangle 54"/>
          <p:cNvSpPr>
            <a:spLocks noChangeArrowheads="1"/>
          </p:cNvSpPr>
          <p:nvPr/>
        </p:nvSpPr>
        <p:spPr bwMode="auto">
          <a:xfrm>
            <a:off x="0" y="0"/>
            <a:ext cx="42808525" cy="0"/>
          </a:xfrm>
          <a:prstGeom prst="rect">
            <a:avLst/>
          </a:prstGeom>
          <a:noFill/>
          <a:ln w="9525">
            <a:noFill/>
            <a:miter lim="800000"/>
            <a:headEnd/>
            <a:tailEnd/>
          </a:ln>
          <a:effectLst/>
        </p:spPr>
        <p:txBody>
          <a:bodyPr wrap="none" anchor="ctr">
            <a:spAutoFit/>
          </a:bodyPr>
          <a:lstStyle/>
          <a:p>
            <a:endParaRPr lang="en-US"/>
          </a:p>
        </p:txBody>
      </p:sp>
      <p:pic>
        <p:nvPicPr>
          <p:cNvPr id="2103" name="Picture 55"/>
          <p:cNvPicPr>
            <a:picLocks noChangeAspect="1" noChangeArrowheads="1"/>
          </p:cNvPicPr>
          <p:nvPr/>
        </p:nvPicPr>
        <p:blipFill>
          <a:blip r:embed="rId2"/>
          <a:srcRect l="23741" t="9761" r="16322" b="10249"/>
          <a:stretch>
            <a:fillRect/>
          </a:stretch>
        </p:blipFill>
        <p:spPr bwMode="auto">
          <a:xfrm>
            <a:off x="1438275" y="1889125"/>
            <a:ext cx="7283450" cy="2951163"/>
          </a:xfrm>
          <a:prstGeom prst="rect">
            <a:avLst/>
          </a:prstGeom>
          <a:noFill/>
        </p:spPr>
      </p:pic>
      <p:sp>
        <p:nvSpPr>
          <p:cNvPr id="2106" name="Text Box 58"/>
          <p:cNvSpPr txBox="1">
            <a:spLocks noChangeArrowheads="1"/>
          </p:cNvSpPr>
          <p:nvPr/>
        </p:nvSpPr>
        <p:spPr bwMode="auto">
          <a:xfrm>
            <a:off x="14331900" y="10621937"/>
            <a:ext cx="14144724" cy="946150"/>
          </a:xfrm>
          <a:prstGeom prst="rect">
            <a:avLst/>
          </a:prstGeom>
          <a:noFill/>
          <a:ln w="9525">
            <a:noFill/>
            <a:miter lim="800000"/>
            <a:headEnd/>
            <a:tailEnd/>
          </a:ln>
          <a:effectLst/>
        </p:spPr>
        <p:txBody>
          <a:bodyPr/>
          <a:lstStyle/>
          <a:p>
            <a:pPr algn="ctr"/>
            <a:r>
              <a:rPr lang="en-GB" sz="3000" b="1" dirty="0" smtClean="0">
                <a:latin typeface="Verdana" pitchFamily="34" charset="0"/>
              </a:rPr>
              <a:t>Fig. 1 A theory on collaborative behaviour of academic libraries</a:t>
            </a:r>
            <a:endParaRPr lang="en-US" sz="3000" b="1" dirty="0">
              <a:latin typeface="Verdana" pitchFamily="34" charset="0"/>
            </a:endParaRPr>
          </a:p>
        </p:txBody>
      </p:sp>
      <p:sp>
        <p:nvSpPr>
          <p:cNvPr id="2128" name="Rectangle 80"/>
          <p:cNvSpPr>
            <a:spLocks noChangeArrowheads="1"/>
          </p:cNvSpPr>
          <p:nvPr/>
        </p:nvSpPr>
        <p:spPr bwMode="auto">
          <a:xfrm>
            <a:off x="0" y="0"/>
            <a:ext cx="42808525" cy="0"/>
          </a:xfrm>
          <a:prstGeom prst="rect">
            <a:avLst/>
          </a:prstGeom>
          <a:noFill/>
          <a:ln w="9525">
            <a:noFill/>
            <a:miter lim="800000"/>
            <a:headEnd/>
            <a:tailEnd/>
          </a:ln>
          <a:effectLst/>
        </p:spPr>
        <p:txBody>
          <a:bodyPr wrap="none" anchor="ctr">
            <a:spAutoFit/>
          </a:bodyPr>
          <a:lstStyle/>
          <a:p>
            <a:endParaRPr lang="en-US"/>
          </a:p>
        </p:txBody>
      </p:sp>
      <p:sp>
        <p:nvSpPr>
          <p:cNvPr id="2132" name="Text Box 84"/>
          <p:cNvSpPr txBox="1">
            <a:spLocks noChangeArrowheads="1"/>
          </p:cNvSpPr>
          <p:nvPr/>
        </p:nvSpPr>
        <p:spPr bwMode="auto">
          <a:xfrm>
            <a:off x="33501013" y="2178050"/>
            <a:ext cx="7561262" cy="2628900"/>
          </a:xfrm>
          <a:prstGeom prst="rect">
            <a:avLst/>
          </a:prstGeom>
          <a:noFill/>
          <a:ln w="9525">
            <a:noFill/>
            <a:miter lim="800000"/>
            <a:headEnd/>
            <a:tailEnd/>
          </a:ln>
          <a:effectLst/>
        </p:spPr>
        <p:txBody>
          <a:bodyPr>
            <a:spAutoFit/>
          </a:bodyPr>
          <a:lstStyle/>
          <a:p>
            <a:pPr algn="ctr" defTabSz="4176713">
              <a:lnSpc>
                <a:spcPct val="110000"/>
              </a:lnSpc>
            </a:pPr>
            <a:r>
              <a:rPr lang="en-GB" sz="3200">
                <a:latin typeface="Verdana" pitchFamily="34" charset="0"/>
              </a:rPr>
              <a:t>Department of Information Studies University of Sheffield, UK</a:t>
            </a:r>
          </a:p>
          <a:p>
            <a:pPr algn="ctr" defTabSz="4176713">
              <a:lnSpc>
                <a:spcPct val="110000"/>
              </a:lnSpc>
              <a:spcBef>
                <a:spcPct val="80000"/>
              </a:spcBef>
            </a:pPr>
            <a:r>
              <a:rPr lang="en-GB" sz="3200">
                <a:solidFill>
                  <a:srgbClr val="0000FF"/>
                </a:solidFill>
                <a:latin typeface="Verdana" pitchFamily="34" charset="0"/>
              </a:rPr>
              <a:t>www.sheffield.ac.uk/is</a:t>
            </a:r>
          </a:p>
          <a:p>
            <a:pPr algn="ctr" defTabSz="4176713">
              <a:lnSpc>
                <a:spcPct val="110000"/>
              </a:lnSpc>
            </a:pPr>
            <a:r>
              <a:rPr lang="en-GB" sz="3200">
                <a:solidFill>
                  <a:srgbClr val="0000FF"/>
                </a:solidFill>
                <a:latin typeface="Verdana" pitchFamily="34" charset="0"/>
              </a:rPr>
              <a:t>n.agustero@sheffield.ac.uk</a:t>
            </a:r>
          </a:p>
        </p:txBody>
      </p:sp>
      <p:sp>
        <p:nvSpPr>
          <p:cNvPr id="30" name="Flowchart: Process 29"/>
          <p:cNvSpPr/>
          <p:nvPr/>
        </p:nvSpPr>
        <p:spPr bwMode="auto">
          <a:xfrm>
            <a:off x="14689091" y="7924749"/>
            <a:ext cx="2000264" cy="1411304"/>
          </a:xfrm>
          <a:prstGeom prst="flowChartProcess">
            <a:avLst/>
          </a:prstGeom>
          <a:solidFill>
            <a:srgbClr val="92D050"/>
          </a:solidFill>
          <a:ln w="9525"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176713" rtl="0" eaLnBrk="1" fontAlgn="base" latinLnBrk="0" hangingPunct="1">
              <a:lnSpc>
                <a:spcPct val="100000"/>
              </a:lnSpc>
              <a:spcBef>
                <a:spcPct val="0"/>
              </a:spcBef>
              <a:spcAft>
                <a:spcPct val="0"/>
              </a:spcAft>
              <a:buClrTx/>
              <a:buSzTx/>
              <a:buFontTx/>
              <a:buNone/>
              <a:tabLst/>
            </a:pPr>
            <a:endParaRPr kumimoji="0" lang="en-GB" sz="2800" b="0" i="0" u="none" strike="noStrike" cap="none" normalizeH="0" baseline="0" dirty="0" smtClean="0">
              <a:ln>
                <a:noFill/>
              </a:ln>
              <a:effectLst/>
              <a:latin typeface="Arial" charset="0"/>
            </a:endParaRPr>
          </a:p>
          <a:p>
            <a:pPr marL="0" marR="0" indent="0" algn="ctr" defTabSz="4176713"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effectLst/>
                <a:latin typeface="Arial" charset="0"/>
              </a:rPr>
              <a:t>Scarcity</a:t>
            </a:r>
            <a:endParaRPr kumimoji="0" lang="en-US" sz="2800" b="0" i="0" u="none" strike="noStrike" cap="none" normalizeH="0" baseline="0" dirty="0" smtClean="0">
              <a:ln>
                <a:noFill/>
              </a:ln>
              <a:effectLst/>
              <a:latin typeface="Arial" charset="0"/>
            </a:endParaRPr>
          </a:p>
        </p:txBody>
      </p:sp>
      <p:sp>
        <p:nvSpPr>
          <p:cNvPr id="31" name="Flowchart: Process 30"/>
          <p:cNvSpPr/>
          <p:nvPr/>
        </p:nvSpPr>
        <p:spPr bwMode="auto">
          <a:xfrm>
            <a:off x="17189420" y="7945661"/>
            <a:ext cx="2000264" cy="1407848"/>
          </a:xfrm>
          <a:prstGeom prst="flowChartProcess">
            <a:avLst/>
          </a:prstGeom>
          <a:solidFill>
            <a:srgbClr val="92D050"/>
          </a:solidFill>
          <a:ln w="9525"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176713" eaLnBrk="1" latinLnBrk="0" hangingPunct="1">
              <a:lnSpc>
                <a:spcPct val="100000"/>
              </a:lnSpc>
              <a:buClrTx/>
              <a:buSzTx/>
              <a:buFontTx/>
              <a:buNone/>
              <a:tabLst/>
            </a:pPr>
            <a:endParaRPr lang="en-GB" sz="2800" dirty="0" smtClean="0"/>
          </a:p>
          <a:p>
            <a:pPr marL="0" marR="0" indent="0" algn="ctr" defTabSz="4176713" eaLnBrk="1" latinLnBrk="0" hangingPunct="1">
              <a:lnSpc>
                <a:spcPct val="100000"/>
              </a:lnSpc>
              <a:buClrTx/>
              <a:buSzTx/>
              <a:buFontTx/>
              <a:buNone/>
              <a:tabLst/>
            </a:pPr>
            <a:r>
              <a:rPr lang="en-GB" sz="2800" dirty="0" smtClean="0"/>
              <a:t>Trust</a:t>
            </a:r>
            <a:endParaRPr lang="en-US" sz="2800" dirty="0" smtClean="0"/>
          </a:p>
        </p:txBody>
      </p:sp>
      <p:sp>
        <p:nvSpPr>
          <p:cNvPr id="32" name="Flowchart: Process 31"/>
          <p:cNvSpPr/>
          <p:nvPr/>
        </p:nvSpPr>
        <p:spPr bwMode="auto">
          <a:xfrm>
            <a:off x="19689750" y="7924749"/>
            <a:ext cx="2357454" cy="1411304"/>
          </a:xfrm>
          <a:prstGeom prst="flowChartProcess">
            <a:avLst/>
          </a:prstGeom>
          <a:solidFill>
            <a:srgbClr val="92D050"/>
          </a:solidFill>
          <a:ln w="9525"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176713" rtl="0" eaLnBrk="1" fontAlgn="base" latinLnBrk="0" hangingPunct="1">
              <a:lnSpc>
                <a:spcPct val="100000"/>
              </a:lnSpc>
              <a:spcBef>
                <a:spcPct val="0"/>
              </a:spcBef>
              <a:spcAft>
                <a:spcPct val="0"/>
              </a:spcAft>
              <a:buClrTx/>
              <a:buSzTx/>
              <a:buFontTx/>
              <a:buNone/>
              <a:tabLst/>
            </a:pPr>
            <a:r>
              <a:rPr lang="en-GB" sz="2800" dirty="0" smtClean="0"/>
              <a:t>Collaborative Behaviour</a:t>
            </a:r>
            <a:endParaRPr kumimoji="0" lang="en-US" sz="2800" b="0" i="0" u="none" strike="noStrike" cap="none" normalizeH="0" baseline="0" dirty="0" smtClean="0">
              <a:ln>
                <a:noFill/>
              </a:ln>
              <a:effectLst/>
              <a:latin typeface="Arial" charset="0"/>
            </a:endParaRPr>
          </a:p>
        </p:txBody>
      </p:sp>
      <p:sp>
        <p:nvSpPr>
          <p:cNvPr id="33" name="Flowchart: Process 32"/>
          <p:cNvSpPr/>
          <p:nvPr/>
        </p:nvSpPr>
        <p:spPr bwMode="auto">
          <a:xfrm>
            <a:off x="22618708" y="7924749"/>
            <a:ext cx="2286016" cy="1411304"/>
          </a:xfrm>
          <a:prstGeom prst="flowChartProcess">
            <a:avLst/>
          </a:prstGeom>
          <a:solidFill>
            <a:srgbClr val="92D050"/>
          </a:solidFill>
          <a:ln w="9525"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176713"/>
            <a:r>
              <a:rPr lang="en-GB" sz="2800" dirty="0" smtClean="0"/>
              <a:t>Resource Dependency Strategies</a:t>
            </a:r>
            <a:endParaRPr lang="en-US" sz="2800" dirty="0" smtClean="0"/>
          </a:p>
        </p:txBody>
      </p:sp>
      <p:sp>
        <p:nvSpPr>
          <p:cNvPr id="34" name="Flowchart: Process 33"/>
          <p:cNvSpPr/>
          <p:nvPr/>
        </p:nvSpPr>
        <p:spPr bwMode="auto">
          <a:xfrm>
            <a:off x="25619105" y="6907161"/>
            <a:ext cx="2500330" cy="1071570"/>
          </a:xfrm>
          <a:prstGeom prst="flowChartProcess">
            <a:avLst/>
          </a:prstGeom>
          <a:solidFill>
            <a:srgbClr val="92D050"/>
          </a:solidFill>
          <a:ln w="9525"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176713"/>
            <a:r>
              <a:rPr lang="en-GB" sz="2800" dirty="0" smtClean="0"/>
              <a:t>Enhancing solidarity</a:t>
            </a:r>
            <a:endParaRPr lang="en-US" sz="2800" dirty="0" smtClean="0"/>
          </a:p>
        </p:txBody>
      </p:sp>
      <p:sp>
        <p:nvSpPr>
          <p:cNvPr id="35" name="Flowchart: Process 34"/>
          <p:cNvSpPr/>
          <p:nvPr/>
        </p:nvSpPr>
        <p:spPr bwMode="auto">
          <a:xfrm>
            <a:off x="25619105" y="8264483"/>
            <a:ext cx="2500330" cy="1071570"/>
          </a:xfrm>
          <a:prstGeom prst="flowChartProcess">
            <a:avLst/>
          </a:prstGeom>
          <a:solidFill>
            <a:srgbClr val="92D050"/>
          </a:solidFill>
          <a:ln w="9525"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176713" eaLnBrk="1" latinLnBrk="0" hangingPunct="1">
              <a:lnSpc>
                <a:spcPct val="100000"/>
              </a:lnSpc>
              <a:buClrTx/>
              <a:buSzTx/>
              <a:buFontTx/>
              <a:buNone/>
              <a:tabLst/>
            </a:pPr>
            <a:r>
              <a:rPr lang="en-GB" sz="2800" dirty="0" smtClean="0"/>
              <a:t>Achieving service quality</a:t>
            </a:r>
            <a:endParaRPr lang="en-US" sz="2800" dirty="0" smtClean="0"/>
          </a:p>
        </p:txBody>
      </p:sp>
      <p:sp>
        <p:nvSpPr>
          <p:cNvPr id="49" name="TextBox 48"/>
          <p:cNvSpPr txBox="1"/>
          <p:nvPr/>
        </p:nvSpPr>
        <p:spPr>
          <a:xfrm>
            <a:off x="14903405" y="9588768"/>
            <a:ext cx="1571636" cy="830997"/>
          </a:xfrm>
          <a:prstGeom prst="rect">
            <a:avLst/>
          </a:prstGeom>
          <a:noFill/>
        </p:spPr>
        <p:txBody>
          <a:bodyPr wrap="square" rtlCol="0">
            <a:spAutoFit/>
          </a:bodyPr>
          <a:lstStyle/>
          <a:p>
            <a:pPr algn="ctr"/>
            <a:r>
              <a:rPr lang="en-GB" sz="2400" dirty="0" smtClean="0"/>
              <a:t>Causal variable</a:t>
            </a:r>
            <a:endParaRPr lang="en-US" sz="2400" dirty="0"/>
          </a:p>
        </p:txBody>
      </p:sp>
      <p:sp>
        <p:nvSpPr>
          <p:cNvPr id="50" name="TextBox 49"/>
          <p:cNvSpPr txBox="1"/>
          <p:nvPr/>
        </p:nvSpPr>
        <p:spPr>
          <a:xfrm>
            <a:off x="17260858" y="9594082"/>
            <a:ext cx="1928826" cy="830997"/>
          </a:xfrm>
          <a:prstGeom prst="rect">
            <a:avLst/>
          </a:prstGeom>
          <a:noFill/>
        </p:spPr>
        <p:txBody>
          <a:bodyPr wrap="square" rtlCol="0">
            <a:spAutoFit/>
          </a:bodyPr>
          <a:lstStyle/>
          <a:p>
            <a:pPr algn="ctr"/>
            <a:r>
              <a:rPr lang="en-GB" sz="2400" dirty="0" smtClean="0"/>
              <a:t>Intervening variable</a:t>
            </a:r>
            <a:endParaRPr lang="en-US" sz="2400" dirty="0"/>
          </a:p>
        </p:txBody>
      </p:sp>
      <p:sp>
        <p:nvSpPr>
          <p:cNvPr id="51" name="TextBox 50"/>
          <p:cNvSpPr txBox="1"/>
          <p:nvPr/>
        </p:nvSpPr>
        <p:spPr>
          <a:xfrm>
            <a:off x="19832626" y="9550367"/>
            <a:ext cx="2143140" cy="461665"/>
          </a:xfrm>
          <a:prstGeom prst="rect">
            <a:avLst/>
          </a:prstGeom>
          <a:noFill/>
        </p:spPr>
        <p:txBody>
          <a:bodyPr wrap="square" rtlCol="0">
            <a:spAutoFit/>
          </a:bodyPr>
          <a:lstStyle/>
          <a:p>
            <a:pPr algn="ctr"/>
            <a:r>
              <a:rPr lang="en-GB" sz="2400" dirty="0" smtClean="0"/>
              <a:t>Phenomenon</a:t>
            </a:r>
            <a:endParaRPr lang="en-US" sz="2400" dirty="0"/>
          </a:p>
        </p:txBody>
      </p:sp>
      <p:sp>
        <p:nvSpPr>
          <p:cNvPr id="52" name="TextBox 51"/>
          <p:cNvSpPr txBox="1"/>
          <p:nvPr/>
        </p:nvSpPr>
        <p:spPr>
          <a:xfrm>
            <a:off x="22904460" y="9517330"/>
            <a:ext cx="1714512" cy="461665"/>
          </a:xfrm>
          <a:prstGeom prst="rect">
            <a:avLst/>
          </a:prstGeom>
          <a:noFill/>
        </p:spPr>
        <p:txBody>
          <a:bodyPr wrap="square" rtlCol="0">
            <a:spAutoFit/>
          </a:bodyPr>
          <a:lstStyle/>
          <a:p>
            <a:r>
              <a:rPr lang="en-GB" sz="2400" dirty="0" smtClean="0"/>
              <a:t>Strategies</a:t>
            </a:r>
            <a:endParaRPr lang="en-US" sz="2400" dirty="0"/>
          </a:p>
        </p:txBody>
      </p:sp>
      <p:sp>
        <p:nvSpPr>
          <p:cNvPr id="53" name="TextBox 52"/>
          <p:cNvSpPr txBox="1"/>
          <p:nvPr/>
        </p:nvSpPr>
        <p:spPr>
          <a:xfrm>
            <a:off x="25690543" y="9517330"/>
            <a:ext cx="2357454" cy="461665"/>
          </a:xfrm>
          <a:prstGeom prst="rect">
            <a:avLst/>
          </a:prstGeom>
          <a:noFill/>
        </p:spPr>
        <p:txBody>
          <a:bodyPr wrap="square" rtlCol="0">
            <a:spAutoFit/>
          </a:bodyPr>
          <a:lstStyle/>
          <a:p>
            <a:pPr algn="ctr"/>
            <a:r>
              <a:rPr lang="en-GB" sz="2400" dirty="0" smtClean="0"/>
              <a:t>Consequences</a:t>
            </a:r>
            <a:endParaRPr lang="en-US" sz="2400" dirty="0"/>
          </a:p>
        </p:txBody>
      </p:sp>
      <p:sp>
        <p:nvSpPr>
          <p:cNvPr id="65" name="Oval 64"/>
          <p:cNvSpPr>
            <a:spLocks noChangeArrowheads="1"/>
          </p:cNvSpPr>
          <p:nvPr/>
        </p:nvSpPr>
        <p:spPr bwMode="auto">
          <a:xfrm>
            <a:off x="17475173" y="11710963"/>
            <a:ext cx="7858180" cy="6858048"/>
          </a:xfrm>
          <a:prstGeom prst="ellipse">
            <a:avLst/>
          </a:prstGeom>
          <a:solidFill>
            <a:srgbClr val="92D050"/>
          </a:solidFill>
          <a:ln w="9525">
            <a:solidFill>
              <a:schemeClr val="tx1"/>
            </a:solidFill>
            <a:round/>
            <a:headEnd/>
            <a:tailEnd/>
          </a:ln>
        </p:spPr>
        <p:txBody>
          <a:bodyPr wrap="none" anchor="ct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endParaRPr lang="en-US"/>
          </a:p>
        </p:txBody>
      </p:sp>
      <p:sp>
        <p:nvSpPr>
          <p:cNvPr id="66" name="Text Box 22"/>
          <p:cNvSpPr txBox="1">
            <a:spLocks noChangeArrowheads="1"/>
          </p:cNvSpPr>
          <p:nvPr/>
        </p:nvSpPr>
        <p:spPr bwMode="auto">
          <a:xfrm rot="17930057">
            <a:off x="22598856" y="17238662"/>
            <a:ext cx="1511300" cy="274638"/>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spcBef>
                <a:spcPct val="50000"/>
              </a:spcBef>
            </a:pPr>
            <a:endParaRPr lang="en-US"/>
          </a:p>
        </p:txBody>
      </p:sp>
      <p:cxnSp>
        <p:nvCxnSpPr>
          <p:cNvPr id="67" name="Straight Arrow Connector 66"/>
          <p:cNvCxnSpPr/>
          <p:nvPr/>
        </p:nvCxnSpPr>
        <p:spPr>
          <a:xfrm flipV="1">
            <a:off x="21404262" y="14997111"/>
            <a:ext cx="3857652" cy="34132"/>
          </a:xfrm>
          <a:prstGeom prst="straightConnector1">
            <a:avLst/>
          </a:prstGeom>
          <a:ln w="381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65" idx="0"/>
            <a:endCxn id="65" idx="4"/>
          </p:cNvCxnSpPr>
          <p:nvPr/>
        </p:nvCxnSpPr>
        <p:spPr>
          <a:xfrm rot="16200000" flipH="1">
            <a:off x="17975239" y="15139987"/>
            <a:ext cx="6858048"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65" idx="2"/>
            <a:endCxn id="65" idx="6"/>
          </p:cNvCxnSpPr>
          <p:nvPr/>
        </p:nvCxnSpPr>
        <p:spPr>
          <a:xfrm rot="10800000" flipH="1">
            <a:off x="17475173" y="15139987"/>
            <a:ext cx="78581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5" idx="0"/>
            <a:endCxn id="65" idx="0"/>
          </p:cNvCxnSpPr>
          <p:nvPr/>
        </p:nvCxnSpPr>
        <p:spPr>
          <a:xfrm rot="5400000" flipH="1" flipV="1">
            <a:off x="21404263" y="11710963"/>
            <a:ext cx="15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Box 77"/>
          <p:cNvSpPr txBox="1">
            <a:spLocks noChangeArrowheads="1"/>
          </p:cNvSpPr>
          <p:nvPr/>
        </p:nvSpPr>
        <p:spPr bwMode="auto">
          <a:xfrm>
            <a:off x="23618865" y="15175706"/>
            <a:ext cx="1428735"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000" dirty="0" smtClean="0"/>
              <a:t>Sufficiency</a:t>
            </a:r>
            <a:endParaRPr lang="en-US" sz="2000" dirty="0"/>
          </a:p>
        </p:txBody>
      </p:sp>
      <p:sp>
        <p:nvSpPr>
          <p:cNvPr id="72" name="TextBox 78"/>
          <p:cNvSpPr txBox="1">
            <a:spLocks noChangeArrowheads="1"/>
          </p:cNvSpPr>
          <p:nvPr/>
        </p:nvSpPr>
        <p:spPr bwMode="auto">
          <a:xfrm>
            <a:off x="17618048" y="15175706"/>
            <a:ext cx="1571636"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000" dirty="0"/>
              <a:t>Sufficiency</a:t>
            </a:r>
            <a:endParaRPr lang="en-US" sz="2000" dirty="0"/>
          </a:p>
        </p:txBody>
      </p:sp>
      <p:sp>
        <p:nvSpPr>
          <p:cNvPr id="73" name="TextBox 81"/>
          <p:cNvSpPr txBox="1">
            <a:spLocks noChangeArrowheads="1"/>
          </p:cNvSpPr>
          <p:nvPr/>
        </p:nvSpPr>
        <p:spPr bwMode="auto">
          <a:xfrm>
            <a:off x="20189816" y="14568484"/>
            <a:ext cx="2857520"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000" dirty="0" smtClean="0"/>
              <a:t>Collaboration</a:t>
            </a:r>
            <a:endParaRPr lang="en-US" sz="2000" dirty="0"/>
          </a:p>
        </p:txBody>
      </p:sp>
      <p:sp>
        <p:nvSpPr>
          <p:cNvPr id="74" name="TextBox 82"/>
          <p:cNvSpPr txBox="1">
            <a:spLocks noChangeArrowheads="1"/>
          </p:cNvSpPr>
          <p:nvPr/>
        </p:nvSpPr>
        <p:spPr bwMode="auto">
          <a:xfrm>
            <a:off x="23261650" y="14604206"/>
            <a:ext cx="1928825"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r>
              <a:rPr lang="en-GB" sz="2000" dirty="0" smtClean="0"/>
              <a:t>Independence</a:t>
            </a:r>
            <a:endParaRPr lang="en-US" sz="2000" dirty="0"/>
          </a:p>
        </p:txBody>
      </p:sp>
      <p:sp>
        <p:nvSpPr>
          <p:cNvPr id="75" name="TextBox 11"/>
          <p:cNvSpPr txBox="1">
            <a:spLocks noChangeArrowheads="1"/>
          </p:cNvSpPr>
          <p:nvPr/>
        </p:nvSpPr>
        <p:spPr bwMode="auto">
          <a:xfrm>
            <a:off x="21761450" y="13104018"/>
            <a:ext cx="2214562" cy="830997"/>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400" dirty="0"/>
              <a:t>Materials Resources</a:t>
            </a:r>
            <a:endParaRPr lang="en-US" sz="2400" dirty="0"/>
          </a:p>
        </p:txBody>
      </p:sp>
      <p:sp>
        <p:nvSpPr>
          <p:cNvPr id="76" name="TextBox 12"/>
          <p:cNvSpPr txBox="1">
            <a:spLocks noChangeArrowheads="1"/>
          </p:cNvSpPr>
          <p:nvPr/>
        </p:nvSpPr>
        <p:spPr bwMode="auto">
          <a:xfrm>
            <a:off x="18832512" y="13051631"/>
            <a:ext cx="2214563" cy="830997"/>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400" dirty="0"/>
              <a:t>Financial Resources</a:t>
            </a:r>
            <a:endParaRPr lang="en-US" sz="2400" dirty="0"/>
          </a:p>
        </p:txBody>
      </p:sp>
      <p:sp>
        <p:nvSpPr>
          <p:cNvPr id="77" name="TextBox 16"/>
          <p:cNvSpPr txBox="1">
            <a:spLocks noChangeArrowheads="1"/>
          </p:cNvSpPr>
          <p:nvPr/>
        </p:nvSpPr>
        <p:spPr bwMode="auto">
          <a:xfrm>
            <a:off x="18618200" y="16337756"/>
            <a:ext cx="2214562" cy="830997"/>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400" dirty="0"/>
              <a:t>Workforce Resources</a:t>
            </a:r>
            <a:endParaRPr lang="en-US" sz="2400" dirty="0"/>
          </a:p>
        </p:txBody>
      </p:sp>
      <p:sp>
        <p:nvSpPr>
          <p:cNvPr id="78" name="TextBox 17"/>
          <p:cNvSpPr txBox="1">
            <a:spLocks noChangeArrowheads="1"/>
          </p:cNvSpPr>
          <p:nvPr/>
        </p:nvSpPr>
        <p:spPr bwMode="auto">
          <a:xfrm>
            <a:off x="21690014" y="16337756"/>
            <a:ext cx="3357589" cy="830997"/>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400" dirty="0"/>
              <a:t>Technological Resources</a:t>
            </a:r>
            <a:endParaRPr lang="en-US" sz="2400" dirty="0"/>
          </a:p>
        </p:txBody>
      </p:sp>
      <p:sp>
        <p:nvSpPr>
          <p:cNvPr id="79" name="TextBox 82"/>
          <p:cNvSpPr txBox="1">
            <a:spLocks noChangeArrowheads="1"/>
          </p:cNvSpPr>
          <p:nvPr/>
        </p:nvSpPr>
        <p:spPr bwMode="auto">
          <a:xfrm>
            <a:off x="17689486" y="14568483"/>
            <a:ext cx="1857388"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r>
              <a:rPr lang="en-GB" sz="2000" dirty="0" smtClean="0"/>
              <a:t>Independence</a:t>
            </a:r>
            <a:endParaRPr lang="en-US" sz="2000" dirty="0"/>
          </a:p>
        </p:txBody>
      </p:sp>
      <p:sp>
        <p:nvSpPr>
          <p:cNvPr id="80" name="TextBox 77"/>
          <p:cNvSpPr txBox="1">
            <a:spLocks noChangeArrowheads="1"/>
          </p:cNvSpPr>
          <p:nvPr/>
        </p:nvSpPr>
        <p:spPr bwMode="auto">
          <a:xfrm>
            <a:off x="20832758" y="15175706"/>
            <a:ext cx="1500198"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000" dirty="0"/>
              <a:t>Scarcity</a:t>
            </a:r>
            <a:endParaRPr lang="en-US" sz="2000" dirty="0"/>
          </a:p>
        </p:txBody>
      </p:sp>
      <p:cxnSp>
        <p:nvCxnSpPr>
          <p:cNvPr id="81" name="Straight Arrow Connector 80"/>
          <p:cNvCxnSpPr/>
          <p:nvPr/>
        </p:nvCxnSpPr>
        <p:spPr>
          <a:xfrm rot="10800000">
            <a:off x="17618049" y="14997111"/>
            <a:ext cx="3786215" cy="35720"/>
          </a:xfrm>
          <a:prstGeom prst="straightConnector1">
            <a:avLst/>
          </a:prstGeom>
          <a:ln w="381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rot="5400000">
            <a:off x="19859218" y="16800126"/>
            <a:ext cx="3385368" cy="9527"/>
          </a:xfrm>
          <a:prstGeom prst="straightConnector1">
            <a:avLst/>
          </a:prstGeom>
          <a:ln w="381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a:spLocks noChangeArrowheads="1"/>
          </p:cNvSpPr>
          <p:nvPr/>
        </p:nvSpPr>
        <p:spPr bwMode="auto">
          <a:xfrm>
            <a:off x="21690013" y="17740273"/>
            <a:ext cx="1928827"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r>
              <a:rPr lang="en-GB" sz="2000" dirty="0" smtClean="0"/>
              <a:t>Independence</a:t>
            </a:r>
            <a:endParaRPr lang="en-US" sz="2000" dirty="0"/>
          </a:p>
        </p:txBody>
      </p:sp>
      <p:sp>
        <p:nvSpPr>
          <p:cNvPr id="84" name="TextBox 82"/>
          <p:cNvSpPr txBox="1">
            <a:spLocks noChangeArrowheads="1"/>
          </p:cNvSpPr>
          <p:nvPr/>
        </p:nvSpPr>
        <p:spPr bwMode="auto">
          <a:xfrm>
            <a:off x="21547138" y="12068153"/>
            <a:ext cx="2000264"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r>
              <a:rPr lang="en-GB" sz="2000" dirty="0" smtClean="0"/>
              <a:t>Independence</a:t>
            </a:r>
            <a:endParaRPr lang="en-US" sz="2000" dirty="0"/>
          </a:p>
        </p:txBody>
      </p:sp>
      <p:cxnSp>
        <p:nvCxnSpPr>
          <p:cNvPr id="85" name="Straight Arrow Connector 84"/>
          <p:cNvCxnSpPr/>
          <p:nvPr/>
        </p:nvCxnSpPr>
        <p:spPr>
          <a:xfrm rot="5400000" flipH="1" flipV="1">
            <a:off x="19563941" y="13406823"/>
            <a:ext cx="3250431" cy="1588"/>
          </a:xfrm>
          <a:prstGeom prst="straightConnector1">
            <a:avLst/>
          </a:prstGeom>
          <a:ln w="381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86" name="TextBox 77"/>
          <p:cNvSpPr txBox="1">
            <a:spLocks noChangeArrowheads="1"/>
          </p:cNvSpPr>
          <p:nvPr/>
        </p:nvSpPr>
        <p:spPr bwMode="auto">
          <a:xfrm>
            <a:off x="19904063" y="17711755"/>
            <a:ext cx="1428761"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000" dirty="0" smtClean="0"/>
              <a:t>Sufficiency</a:t>
            </a:r>
            <a:endParaRPr lang="en-US" sz="2000" dirty="0"/>
          </a:p>
        </p:txBody>
      </p:sp>
      <p:sp>
        <p:nvSpPr>
          <p:cNvPr id="87" name="TextBox 77"/>
          <p:cNvSpPr txBox="1">
            <a:spLocks noChangeArrowheads="1"/>
          </p:cNvSpPr>
          <p:nvPr/>
        </p:nvSpPr>
        <p:spPr bwMode="auto">
          <a:xfrm>
            <a:off x="19475434" y="12068153"/>
            <a:ext cx="1714514" cy="400110"/>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a:lstStyle>
          <a:p>
            <a:pPr algn="ctr"/>
            <a:r>
              <a:rPr lang="en-GB" sz="2000" dirty="0" smtClean="0"/>
              <a:t>Sufficiency</a:t>
            </a:r>
            <a:endParaRPr lang="en-US" sz="2000" dirty="0"/>
          </a:p>
        </p:txBody>
      </p:sp>
      <p:sp>
        <p:nvSpPr>
          <p:cNvPr id="88" name="TextBox 87"/>
          <p:cNvSpPr txBox="1"/>
          <p:nvPr/>
        </p:nvSpPr>
        <p:spPr>
          <a:xfrm>
            <a:off x="14474776" y="18711887"/>
            <a:ext cx="13930410" cy="1015663"/>
          </a:xfrm>
          <a:prstGeom prst="rect">
            <a:avLst/>
          </a:prstGeom>
          <a:noFill/>
        </p:spPr>
        <p:txBody>
          <a:bodyPr wrap="square" rtlCol="0">
            <a:spAutoFit/>
          </a:bodyPr>
          <a:lstStyle/>
          <a:p>
            <a:pPr algn="ctr"/>
            <a:r>
              <a:rPr lang="en-GB" sz="3000" b="1" dirty="0" smtClean="0">
                <a:latin typeface="Verdana" pitchFamily="34" charset="0"/>
              </a:rPr>
              <a:t>Fig. 2 The relationship of resource scarcity and </a:t>
            </a:r>
          </a:p>
          <a:p>
            <a:pPr algn="ctr"/>
            <a:r>
              <a:rPr lang="en-GB" sz="3000" b="1" dirty="0" smtClean="0">
                <a:latin typeface="Verdana" pitchFamily="34" charset="0"/>
              </a:rPr>
              <a:t>collaborative behaviour of academic libraries</a:t>
            </a:r>
            <a:endParaRPr lang="en-US" sz="3000" b="1" dirty="0">
              <a:latin typeface="Verdana" pitchFamily="34" charset="0"/>
            </a:endParaRPr>
          </a:p>
        </p:txBody>
      </p:sp>
      <p:sp>
        <p:nvSpPr>
          <p:cNvPr id="145" name="Rectangle 144"/>
          <p:cNvSpPr/>
          <p:nvPr/>
        </p:nvSpPr>
        <p:spPr bwMode="auto">
          <a:xfrm>
            <a:off x="20046940" y="22569539"/>
            <a:ext cx="2571768" cy="1285884"/>
          </a:xfrm>
          <a:prstGeom prst="rect">
            <a:avLst/>
          </a:prstGeom>
          <a:solidFill>
            <a:srgbClr val="92D050"/>
          </a:solidFill>
          <a:ln w="9525">
            <a:solidFill>
              <a:schemeClr val="tx1"/>
            </a:solidFill>
            <a:round/>
            <a:headEnd/>
            <a:tailEnd/>
          </a:ln>
        </p:spPr>
        <p:txBody>
          <a:bodyPr wrap="none" anchor="ctr"/>
          <a:lstStyle/>
          <a:p>
            <a:pPr marL="0" marR="0" indent="0" algn="ctr" defTabSz="4176713" eaLnBrk="1" latinLnBrk="0" hangingPunct="1">
              <a:lnSpc>
                <a:spcPct val="100000"/>
              </a:lnSpc>
              <a:buClrTx/>
              <a:buSzTx/>
              <a:buFontTx/>
              <a:buNone/>
              <a:tabLst/>
            </a:pPr>
            <a:r>
              <a:rPr lang="en-GB" sz="2400" dirty="0" smtClean="0">
                <a:latin typeface="Verdana" pitchFamily="34" charset="0"/>
              </a:rPr>
              <a:t>Individual</a:t>
            </a:r>
          </a:p>
        </p:txBody>
      </p:sp>
      <p:sp>
        <p:nvSpPr>
          <p:cNvPr id="147" name="TextBox 146"/>
          <p:cNvSpPr txBox="1"/>
          <p:nvPr/>
        </p:nvSpPr>
        <p:spPr>
          <a:xfrm>
            <a:off x="19475436" y="20913194"/>
            <a:ext cx="3714776" cy="571504"/>
          </a:xfrm>
          <a:prstGeom prst="rect">
            <a:avLst/>
          </a:prstGeom>
          <a:noFill/>
        </p:spPr>
        <p:txBody>
          <a:bodyPr wrap="square" rtlCol="0">
            <a:spAutoFit/>
          </a:bodyPr>
          <a:lstStyle/>
          <a:p>
            <a:r>
              <a:rPr lang="en-GB" sz="3000" b="1" dirty="0" smtClean="0">
                <a:latin typeface="Verdana" pitchFamily="34" charset="0"/>
              </a:rPr>
              <a:t>Objects of Trust</a:t>
            </a:r>
            <a:endParaRPr lang="en-US" sz="3000" b="1" dirty="0" smtClean="0">
              <a:latin typeface="Verdana" pitchFamily="34" charset="0"/>
            </a:endParaRPr>
          </a:p>
        </p:txBody>
      </p:sp>
      <p:cxnSp>
        <p:nvCxnSpPr>
          <p:cNvPr id="156" name="Straight Arrow Connector 155"/>
          <p:cNvCxnSpPr>
            <a:stCxn id="32" idx="3"/>
            <a:endCxn id="33" idx="1"/>
          </p:cNvCxnSpPr>
          <p:nvPr/>
        </p:nvCxnSpPr>
        <p:spPr bwMode="auto">
          <a:xfrm>
            <a:off x="22047204" y="8630401"/>
            <a:ext cx="571504"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0" name="Rectangle 59"/>
          <p:cNvSpPr/>
          <p:nvPr/>
        </p:nvSpPr>
        <p:spPr bwMode="auto">
          <a:xfrm>
            <a:off x="19546874" y="21497969"/>
            <a:ext cx="3571900" cy="3214710"/>
          </a:xfrm>
          <a:prstGeom prst="rect">
            <a:avLst/>
          </a:prstGeom>
          <a:noFill/>
          <a:ln w="9525">
            <a:solidFill>
              <a:schemeClr val="tx1"/>
            </a:solidFill>
            <a:round/>
            <a:headEnd/>
            <a:tailEnd/>
          </a:ln>
        </p:spPr>
        <p:txBody>
          <a:bodyPr wrap="none" anchor="ctr"/>
          <a:lstStyle/>
          <a:p>
            <a:pPr algn="ctr" defTabSz="4176713"/>
            <a:endParaRPr lang="en-US" sz="2400" dirty="0" smtClean="0">
              <a:latin typeface="Verdana" pitchFamily="34" charset="0"/>
            </a:endParaRPr>
          </a:p>
        </p:txBody>
      </p:sp>
      <p:sp>
        <p:nvSpPr>
          <p:cNvPr id="62" name="TextBox 61"/>
          <p:cNvSpPr txBox="1"/>
          <p:nvPr/>
        </p:nvSpPr>
        <p:spPr>
          <a:xfrm>
            <a:off x="19904064" y="21640845"/>
            <a:ext cx="2786082" cy="461665"/>
          </a:xfrm>
          <a:prstGeom prst="rect">
            <a:avLst/>
          </a:prstGeom>
          <a:noFill/>
        </p:spPr>
        <p:txBody>
          <a:bodyPr wrap="square" rtlCol="0">
            <a:spAutoFit/>
          </a:bodyPr>
          <a:lstStyle/>
          <a:p>
            <a:pPr algn="ctr"/>
            <a:r>
              <a:rPr lang="en-GB" sz="2400" b="1" dirty="0" smtClean="0"/>
              <a:t>Institution</a:t>
            </a:r>
            <a:endParaRPr lang="en-US" sz="2400" b="1" dirty="0"/>
          </a:p>
        </p:txBody>
      </p:sp>
      <p:sp>
        <p:nvSpPr>
          <p:cNvPr id="63" name="Rectangle 62"/>
          <p:cNvSpPr/>
          <p:nvPr/>
        </p:nvSpPr>
        <p:spPr bwMode="auto">
          <a:xfrm>
            <a:off x="14617652" y="21497969"/>
            <a:ext cx="4000528" cy="3214710"/>
          </a:xfrm>
          <a:prstGeom prst="rect">
            <a:avLst/>
          </a:prstGeom>
          <a:solidFill>
            <a:srgbClr val="92D050"/>
          </a:solidFill>
          <a:ln w="9525">
            <a:solidFill>
              <a:schemeClr val="tx1"/>
            </a:solidFill>
            <a:round/>
            <a:headEnd/>
            <a:tailEnd/>
          </a:ln>
        </p:spPr>
        <p:txBody>
          <a:bodyPr wrap="none" anchor="ctr"/>
          <a:lstStyle/>
          <a:p>
            <a:pPr marL="0" marR="0" indent="0" defTabSz="4176713" eaLnBrk="1" latinLnBrk="0" hangingPunct="1">
              <a:lnSpc>
                <a:spcPct val="100000"/>
              </a:lnSpc>
              <a:buClrTx/>
              <a:buSzTx/>
              <a:buFontTx/>
              <a:buNone/>
              <a:tabLst/>
            </a:pPr>
            <a:endParaRPr lang="en-US" sz="2400" dirty="0" smtClean="0">
              <a:latin typeface="Verdana" pitchFamily="34" charset="0"/>
            </a:endParaRPr>
          </a:p>
        </p:txBody>
      </p:sp>
      <p:sp>
        <p:nvSpPr>
          <p:cNvPr id="64" name="TextBox 63"/>
          <p:cNvSpPr txBox="1"/>
          <p:nvPr/>
        </p:nvSpPr>
        <p:spPr>
          <a:xfrm>
            <a:off x="14689090" y="21712283"/>
            <a:ext cx="3857652" cy="2754600"/>
          </a:xfrm>
          <a:prstGeom prst="rect">
            <a:avLst/>
          </a:prstGeom>
          <a:noFill/>
        </p:spPr>
        <p:txBody>
          <a:bodyPr wrap="square" rtlCol="0">
            <a:spAutoFit/>
          </a:bodyPr>
          <a:lstStyle/>
          <a:p>
            <a:pPr>
              <a:lnSpc>
                <a:spcPct val="150000"/>
              </a:lnSpc>
            </a:pPr>
            <a:r>
              <a:rPr lang="en-GB" sz="2400" dirty="0" smtClean="0">
                <a:latin typeface="Verdana" pitchFamily="34" charset="0"/>
              </a:rPr>
              <a:t>Proximity</a:t>
            </a:r>
          </a:p>
          <a:p>
            <a:pPr>
              <a:lnSpc>
                <a:spcPct val="150000"/>
              </a:lnSpc>
            </a:pPr>
            <a:r>
              <a:rPr lang="en-GB" sz="2400" dirty="0" smtClean="0">
                <a:latin typeface="Verdana" pitchFamily="34" charset="0"/>
              </a:rPr>
              <a:t>Collaborative history</a:t>
            </a:r>
          </a:p>
          <a:p>
            <a:pPr>
              <a:spcAft>
                <a:spcPts val="600"/>
              </a:spcAft>
            </a:pPr>
            <a:r>
              <a:rPr lang="en-GB" sz="2400" dirty="0" err="1" smtClean="0">
                <a:latin typeface="Verdana" pitchFamily="34" charset="0"/>
              </a:rPr>
              <a:t>Complementarity</a:t>
            </a:r>
            <a:r>
              <a:rPr lang="en-GB" sz="2400" dirty="0" smtClean="0">
                <a:latin typeface="Verdana" pitchFamily="34" charset="0"/>
              </a:rPr>
              <a:t> of strengths</a:t>
            </a:r>
          </a:p>
          <a:p>
            <a:r>
              <a:rPr lang="en-GB" sz="2400" dirty="0" smtClean="0">
                <a:latin typeface="Verdana" pitchFamily="34" charset="0"/>
              </a:rPr>
              <a:t>Compatibility of objectives</a:t>
            </a:r>
            <a:endParaRPr lang="en-US" sz="2400" dirty="0">
              <a:latin typeface="Verdana" pitchFamily="34" charset="0"/>
            </a:endParaRPr>
          </a:p>
        </p:txBody>
      </p:sp>
      <p:sp>
        <p:nvSpPr>
          <p:cNvPr id="89" name="TextBox 88"/>
          <p:cNvSpPr txBox="1"/>
          <p:nvPr/>
        </p:nvSpPr>
        <p:spPr>
          <a:xfrm>
            <a:off x="14760528" y="20926465"/>
            <a:ext cx="3714776" cy="584775"/>
          </a:xfrm>
          <a:prstGeom prst="rect">
            <a:avLst/>
          </a:prstGeom>
          <a:noFill/>
        </p:spPr>
        <p:txBody>
          <a:bodyPr wrap="square" rtlCol="0">
            <a:spAutoFit/>
          </a:bodyPr>
          <a:lstStyle/>
          <a:p>
            <a:pPr algn="ctr"/>
            <a:r>
              <a:rPr lang="en-GB" sz="3200" b="1" dirty="0" smtClean="0">
                <a:latin typeface="Verdana" pitchFamily="34" charset="0"/>
              </a:rPr>
              <a:t>Bases</a:t>
            </a:r>
            <a:r>
              <a:rPr lang="en-GB" sz="3200" dirty="0" smtClean="0"/>
              <a:t> </a:t>
            </a:r>
            <a:r>
              <a:rPr lang="en-GB" sz="3200" b="1" dirty="0" smtClean="0">
                <a:latin typeface="Verdana" pitchFamily="34" charset="0"/>
              </a:rPr>
              <a:t>of trust</a:t>
            </a:r>
            <a:endParaRPr lang="en-US" sz="3200" b="1" dirty="0" smtClean="0">
              <a:solidFill>
                <a:srgbClr val="FF6600"/>
              </a:solidFill>
              <a:latin typeface="Verdana" pitchFamily="34" charset="0"/>
            </a:endParaRPr>
          </a:p>
        </p:txBody>
      </p:sp>
      <p:sp>
        <p:nvSpPr>
          <p:cNvPr id="90" name="Rectangle 89"/>
          <p:cNvSpPr/>
          <p:nvPr/>
        </p:nvSpPr>
        <p:spPr bwMode="auto">
          <a:xfrm>
            <a:off x="23904592" y="21497969"/>
            <a:ext cx="4286280" cy="3214710"/>
          </a:xfrm>
          <a:prstGeom prst="rect">
            <a:avLst/>
          </a:prstGeom>
          <a:solidFill>
            <a:srgbClr val="92D050"/>
          </a:solidFill>
          <a:ln w="9525">
            <a:solidFill>
              <a:schemeClr val="tx1"/>
            </a:solidFill>
            <a:round/>
            <a:headEnd/>
            <a:tailEnd/>
          </a:ln>
        </p:spPr>
        <p:txBody>
          <a:bodyPr wrap="none" anchor="ctr"/>
          <a:lstStyle/>
          <a:p>
            <a:pPr marL="0" marR="0" indent="0" defTabSz="4176713" eaLnBrk="1" latinLnBrk="0" hangingPunct="1">
              <a:lnSpc>
                <a:spcPct val="100000"/>
              </a:lnSpc>
              <a:buClrTx/>
              <a:buSzTx/>
              <a:buFontTx/>
              <a:buNone/>
              <a:tabLst/>
            </a:pPr>
            <a:endParaRPr lang="en-US" sz="2400" dirty="0" smtClean="0">
              <a:latin typeface="Verdana" pitchFamily="34" charset="0"/>
            </a:endParaRPr>
          </a:p>
        </p:txBody>
      </p:sp>
      <p:sp>
        <p:nvSpPr>
          <p:cNvPr id="91" name="TextBox 90"/>
          <p:cNvSpPr txBox="1"/>
          <p:nvPr/>
        </p:nvSpPr>
        <p:spPr>
          <a:xfrm>
            <a:off x="24118906" y="21926597"/>
            <a:ext cx="4286280" cy="2246769"/>
          </a:xfrm>
          <a:prstGeom prst="rect">
            <a:avLst/>
          </a:prstGeom>
          <a:noFill/>
        </p:spPr>
        <p:txBody>
          <a:bodyPr wrap="square" rtlCol="0">
            <a:spAutoFit/>
          </a:bodyPr>
          <a:lstStyle/>
          <a:p>
            <a:pPr>
              <a:lnSpc>
                <a:spcPct val="150000"/>
              </a:lnSpc>
            </a:pPr>
            <a:r>
              <a:rPr lang="en-GB" sz="2800" dirty="0" smtClean="0"/>
              <a:t>Institutional support </a:t>
            </a:r>
          </a:p>
          <a:p>
            <a:r>
              <a:rPr lang="en-GB" sz="2800" dirty="0" smtClean="0"/>
              <a:t>Good governance</a:t>
            </a:r>
          </a:p>
          <a:p>
            <a:pPr>
              <a:lnSpc>
                <a:spcPct val="150000"/>
              </a:lnSpc>
            </a:pPr>
            <a:r>
              <a:rPr lang="en-GB" sz="2800" dirty="0" smtClean="0"/>
              <a:t>Commitment of members</a:t>
            </a:r>
          </a:p>
          <a:p>
            <a:r>
              <a:rPr lang="en-GB" sz="2800" dirty="0" smtClean="0"/>
              <a:t>Professionalism</a:t>
            </a:r>
            <a:endParaRPr lang="en-US" sz="2800" dirty="0"/>
          </a:p>
        </p:txBody>
      </p:sp>
      <p:sp>
        <p:nvSpPr>
          <p:cNvPr id="92" name="TextBox 91"/>
          <p:cNvSpPr txBox="1"/>
          <p:nvPr/>
        </p:nvSpPr>
        <p:spPr>
          <a:xfrm>
            <a:off x="24190344" y="20943971"/>
            <a:ext cx="3857652" cy="553998"/>
          </a:xfrm>
          <a:prstGeom prst="rect">
            <a:avLst/>
          </a:prstGeom>
          <a:noFill/>
        </p:spPr>
        <p:txBody>
          <a:bodyPr wrap="square" rtlCol="0">
            <a:spAutoFit/>
          </a:bodyPr>
          <a:lstStyle/>
          <a:p>
            <a:pPr algn="ctr"/>
            <a:r>
              <a:rPr lang="en-GB" sz="3000" b="1" dirty="0" smtClean="0">
                <a:latin typeface="Verdana" pitchFamily="34" charset="0"/>
              </a:rPr>
              <a:t>Trust Enhancers</a:t>
            </a:r>
            <a:endParaRPr lang="en-US" sz="3000" b="1" dirty="0" smtClean="0">
              <a:latin typeface="Verdana" pitchFamily="34" charset="0"/>
            </a:endParaRPr>
          </a:p>
        </p:txBody>
      </p:sp>
      <p:sp>
        <p:nvSpPr>
          <p:cNvPr id="95" name="TextBox 94"/>
          <p:cNvSpPr txBox="1"/>
          <p:nvPr/>
        </p:nvSpPr>
        <p:spPr>
          <a:xfrm>
            <a:off x="14831966" y="27554668"/>
            <a:ext cx="13144592" cy="1015663"/>
          </a:xfrm>
          <a:prstGeom prst="rect">
            <a:avLst/>
          </a:prstGeom>
          <a:noFill/>
        </p:spPr>
        <p:txBody>
          <a:bodyPr wrap="square" rtlCol="0">
            <a:spAutoFit/>
          </a:bodyPr>
          <a:lstStyle/>
          <a:p>
            <a:pPr algn="ctr"/>
            <a:r>
              <a:rPr lang="en-GB" sz="3000" b="1" dirty="0" smtClean="0">
                <a:latin typeface="Verdana" pitchFamily="34" charset="0"/>
              </a:rPr>
              <a:t>Fig. 3 The relationship of trust and collaborative behaviour of academic libraries</a:t>
            </a:r>
            <a:endParaRPr lang="en-US" sz="3000" b="1" dirty="0" smtClean="0">
              <a:latin typeface="Verdana" pitchFamily="34" charset="0"/>
            </a:endParaRPr>
          </a:p>
        </p:txBody>
      </p:sp>
      <p:cxnSp>
        <p:nvCxnSpPr>
          <p:cNvPr id="98" name="Straight Arrow Connector 97"/>
          <p:cNvCxnSpPr>
            <a:stCxn id="60" idx="2"/>
            <a:endCxn id="103" idx="0"/>
          </p:cNvCxnSpPr>
          <p:nvPr/>
        </p:nvCxnSpPr>
        <p:spPr bwMode="auto">
          <a:xfrm rot="5400000">
            <a:off x="20547006" y="25498497"/>
            <a:ext cx="1571636"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0" name="Straight Arrow Connector 99"/>
          <p:cNvCxnSpPr>
            <a:stCxn id="63" idx="3"/>
            <a:endCxn id="60" idx="1"/>
          </p:cNvCxnSpPr>
          <p:nvPr/>
        </p:nvCxnSpPr>
        <p:spPr bwMode="auto">
          <a:xfrm>
            <a:off x="18618180" y="23105324"/>
            <a:ext cx="928694"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2" name="Straight Arrow Connector 101"/>
          <p:cNvCxnSpPr>
            <a:stCxn id="90" idx="1"/>
            <a:endCxn id="60" idx="3"/>
          </p:cNvCxnSpPr>
          <p:nvPr/>
        </p:nvCxnSpPr>
        <p:spPr bwMode="auto">
          <a:xfrm rot="10800000">
            <a:off x="23118774" y="23105324"/>
            <a:ext cx="785818"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3" name="Rectangle 102"/>
          <p:cNvSpPr/>
          <p:nvPr/>
        </p:nvSpPr>
        <p:spPr bwMode="auto">
          <a:xfrm>
            <a:off x="19689750" y="26284315"/>
            <a:ext cx="3286148" cy="1071570"/>
          </a:xfrm>
          <a:prstGeom prst="rect">
            <a:avLst/>
          </a:prstGeom>
          <a:solidFill>
            <a:srgbClr val="92D050"/>
          </a:solidFill>
          <a:ln w="9525">
            <a:solidFill>
              <a:schemeClr val="tx1"/>
            </a:solidFill>
            <a:round/>
            <a:headEnd/>
            <a:tailEnd/>
          </a:ln>
        </p:spPr>
        <p:txBody>
          <a:bodyPr wrap="none" anchor="ctr"/>
          <a:lstStyle/>
          <a:p>
            <a:pPr algn="ctr" defTabSz="4176713"/>
            <a:r>
              <a:rPr lang="en-GB" sz="2800" b="1" dirty="0" smtClean="0">
                <a:latin typeface="Verdana" pitchFamily="34" charset="0"/>
              </a:rPr>
              <a:t>Collaboration</a:t>
            </a:r>
            <a:endParaRPr lang="en-US" sz="2800" dirty="0" smtClean="0">
              <a:latin typeface="Verdana" pitchFamily="34" charset="0"/>
            </a:endParaRPr>
          </a:p>
        </p:txBody>
      </p:sp>
      <p:cxnSp>
        <p:nvCxnSpPr>
          <p:cNvPr id="106" name="Elbow Connector 105"/>
          <p:cNvCxnSpPr>
            <a:stCxn id="90" idx="2"/>
            <a:endCxn id="63" idx="2"/>
          </p:cNvCxnSpPr>
          <p:nvPr/>
        </p:nvCxnSpPr>
        <p:spPr>
          <a:xfrm rot="5400000">
            <a:off x="21332824" y="19997771"/>
            <a:ext cx="1588" cy="9429816"/>
          </a:xfrm>
          <a:prstGeom prst="bentConnector3">
            <a:avLst>
              <a:gd name="adj1" fmla="val 53983014"/>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31" idx="3"/>
            <a:endCxn id="32" idx="1"/>
          </p:cNvCxnSpPr>
          <p:nvPr/>
        </p:nvCxnSpPr>
        <p:spPr>
          <a:xfrm flipV="1">
            <a:off x="19189684" y="8630401"/>
            <a:ext cx="500066" cy="1918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30" idx="3"/>
            <a:endCxn id="31" idx="1"/>
          </p:cNvCxnSpPr>
          <p:nvPr/>
        </p:nvCxnSpPr>
        <p:spPr>
          <a:xfrm>
            <a:off x="16689355" y="8630401"/>
            <a:ext cx="500065" cy="1918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33" idx="3"/>
            <a:endCxn id="35" idx="1"/>
          </p:cNvCxnSpPr>
          <p:nvPr/>
        </p:nvCxnSpPr>
        <p:spPr>
          <a:xfrm>
            <a:off x="24904724" y="8630401"/>
            <a:ext cx="714381" cy="16986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stCxn id="33" idx="3"/>
            <a:endCxn id="34" idx="1"/>
          </p:cNvCxnSpPr>
          <p:nvPr/>
        </p:nvCxnSpPr>
        <p:spPr>
          <a:xfrm flipV="1">
            <a:off x="24904724" y="7442946"/>
            <a:ext cx="714381" cy="1187455"/>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875</TotalTime>
  <Words>668</Words>
  <Application>Microsoft Office PowerPoint</Application>
  <PresentationFormat>Custom</PresentationFormat>
  <Paragraphs>90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Equity</vt:lpstr>
      <vt:lpstr>Slide 1</vt:lpstr>
    </vt:vector>
  </TitlesOfParts>
  <Company>Information Studies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Nora</dc:creator>
  <cp:lastModifiedBy>Nora A</cp:lastModifiedBy>
  <cp:revision>49</cp:revision>
  <dcterms:created xsi:type="dcterms:W3CDTF">2007-05-17T15:02:22Z</dcterms:created>
  <dcterms:modified xsi:type="dcterms:W3CDTF">2009-01-22T16:47:05Z</dcterms:modified>
</cp:coreProperties>
</file>